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 id="2147483900" r:id="rId3"/>
  </p:sldMasterIdLst>
  <p:notesMasterIdLst>
    <p:notesMasterId r:id="rId41"/>
  </p:notesMasterIdLst>
  <p:sldIdLst>
    <p:sldId id="1951" r:id="rId4"/>
    <p:sldId id="2085" r:id="rId5"/>
    <p:sldId id="2084" r:id="rId6"/>
    <p:sldId id="2032" r:id="rId7"/>
    <p:sldId id="1980" r:id="rId8"/>
    <p:sldId id="1964" r:id="rId9"/>
    <p:sldId id="2114" r:id="rId10"/>
    <p:sldId id="2086" r:id="rId11"/>
    <p:sldId id="2059" r:id="rId12"/>
    <p:sldId id="1974" r:id="rId13"/>
    <p:sldId id="2116" r:id="rId14"/>
    <p:sldId id="2115" r:id="rId15"/>
    <p:sldId id="2117" r:id="rId16"/>
    <p:sldId id="2119" r:id="rId17"/>
    <p:sldId id="2118" r:id="rId18"/>
    <p:sldId id="2120" r:id="rId19"/>
    <p:sldId id="2122" r:id="rId20"/>
    <p:sldId id="2123" r:id="rId21"/>
    <p:sldId id="2124" r:id="rId22"/>
    <p:sldId id="2125" r:id="rId23"/>
    <p:sldId id="2126" r:id="rId24"/>
    <p:sldId id="2127" r:id="rId25"/>
    <p:sldId id="2128" r:id="rId26"/>
    <p:sldId id="2121" r:id="rId27"/>
    <p:sldId id="2129" r:id="rId28"/>
    <p:sldId id="2130" r:id="rId29"/>
    <p:sldId id="2131" r:id="rId30"/>
    <p:sldId id="2132" r:id="rId31"/>
    <p:sldId id="2133" r:id="rId32"/>
    <p:sldId id="1986" r:id="rId33"/>
    <p:sldId id="2002" r:id="rId34"/>
    <p:sldId id="2134" r:id="rId35"/>
    <p:sldId id="2135" r:id="rId36"/>
    <p:sldId id="2136" r:id="rId37"/>
    <p:sldId id="1948" r:id="rId38"/>
    <p:sldId id="1894" r:id="rId39"/>
    <p:sldId id="213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A0000"/>
    <a:srgbClr val="960000"/>
    <a:srgbClr val="5BD4FF"/>
    <a:srgbClr val="33CAFF"/>
    <a:srgbClr val="F1EC20"/>
    <a:srgbClr val="3BCCFF"/>
    <a:srgbClr val="FFF3E5"/>
    <a:srgbClr val="FFEB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3697" autoAdjust="0"/>
  </p:normalViewPr>
  <p:slideViewPr>
    <p:cSldViewPr>
      <p:cViewPr varScale="1">
        <p:scale>
          <a:sx n="97" d="100"/>
          <a:sy n="97" d="100"/>
        </p:scale>
        <p:origin x="-1414"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073"/>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3/22/2023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384566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58263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8212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239477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31242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079630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75139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74125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944768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03530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20305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11346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14290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24819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48308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391178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80652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10334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277236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632720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009532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5940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288600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09734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40498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36</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237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0939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46800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3639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40829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3/22/2023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3/22/2023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3/22/2023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3/22/2023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3/22/2023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3/22/2023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3/22/2023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3/22/2023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3/22/2023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ectangle 7"/>
          <p:cNvSpPr/>
          <p:nvPr/>
        </p:nvSpPr>
        <p:spPr>
          <a:xfrm>
            <a:off x="457200" y="4801490"/>
            <a:ext cx="8534400" cy="1323439"/>
          </a:xfrm>
          <a:prstGeom prst="rect">
            <a:avLst/>
          </a:prstGeom>
        </p:spPr>
        <p:txBody>
          <a:bodyPr wrap="square">
            <a:spAutoFit/>
          </a:bodyPr>
          <a:lstStyle/>
          <a:p>
            <a:pPr algn="ct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46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22 March 2023</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5" name="Rectangle 4"/>
          <p:cNvSpPr/>
          <p:nvPr/>
        </p:nvSpPr>
        <p:spPr>
          <a:xfrm>
            <a:off x="295835" y="353697"/>
            <a:ext cx="8839200" cy="2215991"/>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Spot-On Advice From A Seasoned Mentor</a:t>
            </a:r>
          </a:p>
          <a:p>
            <a:pPr algn="ctr"/>
            <a:r>
              <a:rPr lang="en-US" sz="44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3:1 – 14</a:t>
            </a:r>
          </a:p>
        </p:txBody>
      </p:sp>
      <p:sp>
        <p:nvSpPr>
          <p:cNvPr id="9" name="TextBox 8"/>
          <p:cNvSpPr txBox="1"/>
          <p:nvPr/>
        </p:nvSpPr>
        <p:spPr>
          <a:xfrm>
            <a:off x="3657600" y="2634972"/>
            <a:ext cx="1295400" cy="369332"/>
          </a:xfrm>
          <a:prstGeom prst="rect">
            <a:avLst/>
          </a:prstGeom>
          <a:solidFill>
            <a:schemeClr val="accent1">
              <a:lumMod val="40000"/>
              <a:lumOff val="60000"/>
            </a:schemeClr>
          </a:solidFill>
        </p:spPr>
        <p:txBody>
          <a:bodyPr wrap="square" rtlCol="0">
            <a:spAutoFit/>
          </a:bodyPr>
          <a:lstStyle/>
          <a:p>
            <a:endParaRPr lang="en-US" dirty="0"/>
          </a:p>
        </p:txBody>
      </p:sp>
      <p:sp>
        <p:nvSpPr>
          <p:cNvPr id="6" name="TextBox 5"/>
          <p:cNvSpPr txBox="1"/>
          <p:nvPr/>
        </p:nvSpPr>
        <p:spPr>
          <a:xfrm>
            <a:off x="1600200" y="4343400"/>
            <a:ext cx="62484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Rounded MT Bold" panose="020F0704030504030204" pitchFamily="34" charset="0"/>
              </a:rPr>
              <a:t>The Sufficiency of Jesus </a:t>
            </a:r>
            <a:r>
              <a:rPr lang="en-US" sz="2400" b="1" dirty="0">
                <a:effectLst>
                  <a:outerShdw blurRad="38100" dist="38100" dir="2700000" algn="tl">
                    <a:srgbClr val="000000">
                      <a:alpha val="43137"/>
                    </a:srgbClr>
                  </a:outerShdw>
                </a:effectLst>
                <a:latin typeface="Arial Rounded MT Bold" panose="020F0704030504030204" pitchFamily="34" charset="0"/>
              </a:rPr>
              <a:t>Christ </a:t>
            </a:r>
          </a:p>
        </p:txBody>
      </p:sp>
    </p:spTree>
    <p:extLst>
      <p:ext uri="{BB962C8B-B14F-4D97-AF65-F5344CB8AC3E}">
        <p14:creationId xmlns:p14="http://schemas.microsoft.com/office/powerpoint/2010/main" xmlns="" val="401501540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 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95400"/>
            <a:ext cx="8763000" cy="4893647"/>
          </a:xfrm>
          <a:prstGeom prst="rect">
            <a:avLst/>
          </a:prstGeom>
          <a:noFill/>
          <a:effectLst/>
        </p:spPr>
        <p:txBody>
          <a:bodyPr wrap="square" rtlCol="0">
            <a:spAutoFit/>
          </a:bodyPr>
          <a:lstStyle/>
          <a:p>
            <a:pPr indent="457200">
              <a:spcAft>
                <a:spcPts val="600"/>
              </a:spcAft>
            </a:pPr>
            <a:r>
              <a:rPr lang="en-US" sz="2350" b="1" dirty="0" smtClean="0">
                <a:latin typeface="Cambria" pitchFamily="18" charset="0"/>
              </a:rPr>
              <a:t>Picture Paul as your personal spiritual trainer standing before you saying, </a:t>
            </a:r>
            <a:r>
              <a:rPr lang="en-US" sz="2350" b="1" i="1" dirty="0" smtClean="0">
                <a:latin typeface="Cambria" pitchFamily="18" charset="0"/>
              </a:rPr>
              <a:t>“Okay, I want to get into your head, because everything we do begins there.  It’s the center of our thoughts, our emotions and our will.  Let’s start with properly exercising the mind.” </a:t>
            </a:r>
            <a:r>
              <a:rPr lang="en-US" sz="2350" b="1" dirty="0" smtClean="0">
                <a:latin typeface="Cambria" pitchFamily="18" charset="0"/>
              </a:rPr>
              <a:t> </a:t>
            </a:r>
            <a:endParaRPr lang="en-US" sz="2350" b="1" i="1" dirty="0">
              <a:latin typeface="Cambria" panose="02040503050406030204" pitchFamily="18" charset="0"/>
              <a:ea typeface="Cambria" panose="02040503050406030204" pitchFamily="18" charset="0"/>
            </a:endParaRPr>
          </a:p>
          <a:p>
            <a:pPr indent="457200"/>
            <a:endParaRPr lang="en-US" sz="1000" b="1" i="1" dirty="0" smtClean="0">
              <a:latin typeface="Cambria" pitchFamily="18" charset="0"/>
            </a:endParaRPr>
          </a:p>
          <a:p>
            <a:pPr indent="457200">
              <a:spcAft>
                <a:spcPts val="600"/>
              </a:spcAft>
            </a:pPr>
            <a:r>
              <a:rPr lang="en-US" sz="2350" b="1" dirty="0" smtClean="0">
                <a:latin typeface="Cambria" pitchFamily="18" charset="0"/>
              </a:rPr>
              <a:t> So in Colossians </a:t>
            </a:r>
            <a:r>
              <a:rPr lang="en-US" sz="2350" b="1" dirty="0" smtClean="0">
                <a:effectLst>
                  <a:outerShdw blurRad="38100" dist="38100" dir="2700000" algn="tl">
                    <a:srgbClr val="000000">
                      <a:alpha val="43137"/>
                    </a:srgbClr>
                  </a:outerShdw>
                </a:effectLst>
                <a:latin typeface="Cambria" pitchFamily="18" charset="0"/>
              </a:rPr>
              <a:t>3:1</a:t>
            </a:r>
            <a:r>
              <a:rPr lang="en-US" sz="2350" b="1" dirty="0" smtClean="0">
                <a:latin typeface="Cambria" pitchFamily="18" charset="0"/>
              </a:rPr>
              <a:t>, Paul urges those who have been “raised up with Christ” to direct their minds upward, “seeking the things above, where Christ is, seated at the right hand of God.”</a:t>
            </a:r>
          </a:p>
          <a:p>
            <a:pPr indent="457200"/>
            <a:endParaRPr lang="en-US" sz="1000" b="1" dirty="0" smtClean="0">
              <a:latin typeface="Cambria" pitchFamily="18" charset="0"/>
            </a:endParaRPr>
          </a:p>
          <a:p>
            <a:pPr indent="457200">
              <a:spcAft>
                <a:spcPts val="600"/>
              </a:spcAft>
            </a:pPr>
            <a:r>
              <a:rPr lang="en-US" sz="2350" b="1" dirty="0" smtClean="0">
                <a:latin typeface="Cambria" pitchFamily="18" charset="0"/>
              </a:rPr>
              <a:t>If we’re associated with Christ’s death and resurrection, we’re also associated with His victorious ascension to the right hand of God.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5199161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 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33375" y="1216025"/>
            <a:ext cx="8559613" cy="4893647"/>
          </a:xfrm>
          <a:prstGeom prst="rect">
            <a:avLst/>
          </a:prstGeom>
          <a:noFill/>
          <a:effectLst/>
        </p:spPr>
        <p:txBody>
          <a:bodyPr wrap="square" rtlCol="0">
            <a:spAutoFit/>
          </a:bodyPr>
          <a:lstStyle/>
          <a:p>
            <a:pPr indent="457200"/>
            <a:r>
              <a:rPr lang="en-US" sz="2350" b="1" dirty="0">
                <a:latin typeface="Cambria" pitchFamily="18" charset="0"/>
              </a:rPr>
              <a:t>We’re spiritually united with Him, and our thoughts and attitudes should be constantly drawn upward, not downward (</a:t>
            </a:r>
            <a:r>
              <a:rPr lang="en-US" sz="2350" b="1" dirty="0">
                <a:effectLst>
                  <a:outerShdw blurRad="38100" dist="38100" dir="2700000" algn="tl">
                    <a:srgbClr val="000000">
                      <a:alpha val="43137"/>
                    </a:srgbClr>
                  </a:outerShdw>
                </a:effectLst>
                <a:latin typeface="Cambria" pitchFamily="18" charset="0"/>
              </a:rPr>
              <a:t>3:2</a:t>
            </a:r>
            <a:r>
              <a:rPr lang="en-US" sz="2350" b="1" dirty="0" smtClean="0">
                <a:latin typeface="Cambria" pitchFamily="18" charset="0"/>
              </a:rPr>
              <a:t>).</a:t>
            </a:r>
          </a:p>
          <a:p>
            <a:pPr indent="457200"/>
            <a:endParaRPr lang="en-US" sz="1000" b="1" dirty="0">
              <a:latin typeface="Cambria" pitchFamily="18" charset="0"/>
            </a:endParaRPr>
          </a:p>
          <a:p>
            <a:pPr indent="457200"/>
            <a:r>
              <a:rPr lang="en-US" sz="2350" b="1" dirty="0" smtClean="0">
                <a:latin typeface="Cambria" pitchFamily="18" charset="0"/>
              </a:rPr>
              <a:t>And if we are associated with Him in His death, resurrection and ascension (</a:t>
            </a:r>
            <a:r>
              <a:rPr lang="en-US" sz="2350" b="1" dirty="0" smtClean="0">
                <a:effectLst>
                  <a:outerShdw blurRad="38100" dist="38100" dir="2700000" algn="tl">
                    <a:srgbClr val="000000">
                      <a:alpha val="43137"/>
                    </a:srgbClr>
                  </a:outerShdw>
                </a:effectLst>
                <a:latin typeface="Cambria" pitchFamily="18" charset="0"/>
              </a:rPr>
              <a:t>3:3</a:t>
            </a:r>
            <a:r>
              <a:rPr lang="en-US" sz="2350" b="1" dirty="0" smtClean="0">
                <a:latin typeface="Cambria" pitchFamily="18" charset="0"/>
              </a:rPr>
              <a:t>), our minds should also anticipate the next stage in the work of Christ – His return (</a:t>
            </a:r>
            <a:r>
              <a:rPr lang="en-US" sz="2350" b="1" dirty="0" smtClean="0">
                <a:effectLst>
                  <a:outerShdw blurRad="38100" dist="38100" dir="2700000" algn="tl">
                    <a:srgbClr val="000000">
                      <a:alpha val="43137"/>
                    </a:srgbClr>
                  </a:outerShdw>
                </a:effectLst>
                <a:latin typeface="Cambria" pitchFamily="18" charset="0"/>
              </a:rPr>
              <a:t>3:4</a:t>
            </a:r>
            <a:r>
              <a:rPr lang="en-US" sz="2350" b="1" dirty="0" smtClean="0">
                <a:latin typeface="Cambria" pitchFamily="18" charset="0"/>
              </a:rPr>
              <a:t>). </a:t>
            </a:r>
            <a:r>
              <a:rPr lang="en-US" sz="2350" b="1" i="1" dirty="0" smtClean="0">
                <a:latin typeface="Cambria" pitchFamily="18" charset="0"/>
              </a:rPr>
              <a:t> </a:t>
            </a:r>
            <a:endParaRPr lang="en-US" sz="2350" b="1" i="1" dirty="0">
              <a:latin typeface="Cambria" panose="02040503050406030204" pitchFamily="18" charset="0"/>
              <a:ea typeface="Cambria" panose="02040503050406030204" pitchFamily="18" charset="0"/>
            </a:endParaRPr>
          </a:p>
          <a:p>
            <a:pPr indent="457200"/>
            <a:endParaRPr lang="en-US" sz="1000" b="1" dirty="0" smtClean="0">
              <a:latin typeface="Cambria" pitchFamily="18" charset="0"/>
            </a:endParaRPr>
          </a:p>
          <a:p>
            <a:pPr indent="457200"/>
            <a:r>
              <a:rPr lang="en-US" sz="2350" b="1" dirty="0" smtClean="0">
                <a:latin typeface="Cambria" pitchFamily="18" charset="0"/>
              </a:rPr>
              <a:t>Paul isn’t suggesting we live each day in a super-spiritual, out-of-touch la-la land, ignoring our lives on earth paying attention only to the things to come.   </a:t>
            </a:r>
          </a:p>
          <a:p>
            <a:pPr indent="457200"/>
            <a:endParaRPr lang="en-US" sz="1000" b="1" dirty="0">
              <a:latin typeface="Cambria" pitchFamily="18" charset="0"/>
            </a:endParaRPr>
          </a:p>
          <a:p>
            <a:pPr indent="457200"/>
            <a:r>
              <a:rPr lang="en-US" sz="2350" b="1" dirty="0" smtClean="0">
                <a:latin typeface="Cambria" pitchFamily="18" charset="0"/>
              </a:rPr>
              <a:t>Swindoll quoting </a:t>
            </a:r>
            <a:r>
              <a:rPr lang="en-US" sz="2350" b="1" dirty="0" smtClean="0">
                <a:effectLst>
                  <a:outerShdw blurRad="38100" dist="38100" dir="2700000" algn="tl">
                    <a:srgbClr val="000000">
                      <a:alpha val="43137"/>
                    </a:srgbClr>
                  </a:outerShdw>
                </a:effectLst>
                <a:latin typeface="Cambria" pitchFamily="18" charset="0"/>
              </a:rPr>
              <a:t>Richard Melick</a:t>
            </a:r>
            <a:r>
              <a:rPr lang="en-US" sz="2350" b="1" dirty="0" smtClean="0">
                <a:latin typeface="Cambria" pitchFamily="18" charset="0"/>
              </a:rPr>
              <a:t> … who he says brings out the practical point of Paul’s image: </a:t>
            </a:r>
            <a:endParaRPr lang="en-US" sz="1000" b="1" i="1" dirty="0" smtClean="0">
              <a:latin typeface="Cambria" pitchFamily="18" charset="0"/>
            </a:endParaRPr>
          </a:p>
        </p:txBody>
      </p:sp>
    </p:spTree>
    <p:extLst>
      <p:ext uri="{BB962C8B-B14F-4D97-AF65-F5344CB8AC3E}">
        <p14:creationId xmlns:p14="http://schemas.microsoft.com/office/powerpoint/2010/main" xmlns="" val="3987922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 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457200" y="1371600"/>
            <a:ext cx="8382000" cy="4378122"/>
          </a:xfrm>
          <a:prstGeom prst="rect">
            <a:avLst/>
          </a:prstGeom>
          <a:noFill/>
          <a:effectLst/>
        </p:spPr>
        <p:txBody>
          <a:bodyPr wrap="square" rtlCol="0">
            <a:spAutoFit/>
          </a:bodyPr>
          <a:lstStyle/>
          <a:p>
            <a:pPr indent="457200"/>
            <a:r>
              <a:rPr lang="en-US" sz="2350" b="1" dirty="0" smtClean="0">
                <a:latin typeface="Cambria" pitchFamily="18" charset="0"/>
              </a:rPr>
              <a:t>says … “</a:t>
            </a:r>
            <a:r>
              <a:rPr lang="en-US" sz="2350" b="1" i="1" dirty="0" smtClean="0">
                <a:latin typeface="Cambria" pitchFamily="18" charset="0"/>
              </a:rPr>
              <a:t>This </a:t>
            </a:r>
            <a:r>
              <a:rPr lang="en-US" sz="2350" b="1" i="1" dirty="0">
                <a:latin typeface="Cambria" pitchFamily="18" charset="0"/>
              </a:rPr>
              <a:t>command called the Colossians to focus on matters related to the rule of Christ in the world.  Since Christ is </a:t>
            </a:r>
            <a:r>
              <a:rPr lang="en-US" sz="2350" b="1" i="1" dirty="0" smtClean="0">
                <a:latin typeface="Cambria" pitchFamily="18" charset="0"/>
              </a:rPr>
              <a:t>the sovereign one, </a:t>
            </a:r>
            <a:r>
              <a:rPr lang="en-US" sz="2350" b="1" i="1" dirty="0">
                <a:latin typeface="Cambria" pitchFamily="18" charset="0"/>
              </a:rPr>
              <a:t>his concerns should occupy the Christian. </a:t>
            </a:r>
            <a:endParaRPr lang="en-US" sz="2350" b="1" i="1" dirty="0" smtClean="0">
              <a:latin typeface="Cambria" pitchFamily="18" charset="0"/>
            </a:endParaRPr>
          </a:p>
          <a:p>
            <a:pPr indent="457200"/>
            <a:endParaRPr lang="en-US" sz="1000" b="1" i="1" dirty="0">
              <a:latin typeface="Cambria" pitchFamily="18" charset="0"/>
            </a:endParaRPr>
          </a:p>
          <a:p>
            <a:pPr indent="457200"/>
            <a:r>
              <a:rPr lang="en-US" sz="2350" b="1" i="1" dirty="0" smtClean="0">
                <a:latin typeface="Cambria" pitchFamily="18" charset="0"/>
              </a:rPr>
              <a:t>The Believers values and loves were to be focused on the rule of Christ and their consecrated energies were to be devoted to making that rule a reality on earth.   </a:t>
            </a:r>
          </a:p>
          <a:p>
            <a:pPr indent="457200"/>
            <a:endParaRPr lang="en-US" sz="1000" b="1" i="1" dirty="0" smtClean="0">
              <a:latin typeface="Cambria" pitchFamily="18" charset="0"/>
            </a:endParaRPr>
          </a:p>
          <a:p>
            <a:pPr indent="457200"/>
            <a:r>
              <a:rPr lang="en-US" sz="2350" b="1" i="1" dirty="0" smtClean="0">
                <a:latin typeface="Cambria" pitchFamily="18" charset="0"/>
              </a:rPr>
              <a:t>The task of the Colossian church was to call people to Christ and away from earthly things. </a:t>
            </a:r>
          </a:p>
          <a:p>
            <a:pPr indent="457200"/>
            <a:endParaRPr lang="en-US" sz="2350" b="1" i="1" dirty="0">
              <a:latin typeface="Cambria" pitchFamily="18" charset="0"/>
            </a:endParaRPr>
          </a:p>
          <a:p>
            <a:pPr indent="457200"/>
            <a:r>
              <a:rPr lang="en-US" sz="2350" b="1" i="1" dirty="0" smtClean="0">
                <a:latin typeface="Cambria" pitchFamily="18" charset="0"/>
              </a:rPr>
              <a:t>It was to call people to </a:t>
            </a:r>
            <a:r>
              <a:rPr lang="en-US" sz="2350" b="1" i="1" dirty="0" smtClean="0">
                <a:effectLst>
                  <a:outerShdw blurRad="38100" dist="38100" dir="2700000" algn="tl">
                    <a:srgbClr val="000000">
                      <a:alpha val="43137"/>
                    </a:srgbClr>
                  </a:outerShdw>
                </a:effectLst>
                <a:latin typeface="Cambria" pitchFamily="18" charset="0"/>
              </a:rPr>
              <a:t>LIFE</a:t>
            </a:r>
            <a:r>
              <a:rPr lang="en-US" sz="2350" b="1" i="1" dirty="0" smtClean="0">
                <a:latin typeface="Cambria" pitchFamily="18" charset="0"/>
              </a:rPr>
              <a:t>.”</a:t>
            </a:r>
            <a:endParaRPr lang="en-US" sz="2350" b="1" i="1" dirty="0">
              <a:latin typeface="Cambria" pitchFamily="18" charset="0"/>
            </a:endParaRPr>
          </a:p>
        </p:txBody>
      </p:sp>
    </p:spTree>
    <p:extLst>
      <p:ext uri="{BB962C8B-B14F-4D97-AF65-F5344CB8AC3E}">
        <p14:creationId xmlns:p14="http://schemas.microsoft.com/office/powerpoint/2010/main" xmlns="" val="28189647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 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09550" y="1207994"/>
            <a:ext cx="8763000" cy="4893647"/>
          </a:xfrm>
          <a:prstGeom prst="rect">
            <a:avLst/>
          </a:prstGeom>
          <a:noFill/>
          <a:effectLst/>
        </p:spPr>
        <p:txBody>
          <a:bodyPr wrap="square" rtlCol="0">
            <a:spAutoFit/>
          </a:bodyPr>
          <a:lstStyle/>
          <a:p>
            <a:pPr indent="457200"/>
            <a:r>
              <a:rPr lang="en-US" sz="2350" b="1" dirty="0" smtClean="0">
                <a:latin typeface="Cambria" pitchFamily="18" charset="0"/>
              </a:rPr>
              <a:t>Next time the world gets us down or we’re in a funk and can’t seem to get out, we need to check our spiritual eyesight. </a:t>
            </a:r>
          </a:p>
          <a:p>
            <a:pPr indent="457200"/>
            <a:endParaRPr lang="en-US" sz="1000" b="1" dirty="0" smtClean="0">
              <a:latin typeface="Cambria" pitchFamily="18" charset="0"/>
            </a:endParaRPr>
          </a:p>
          <a:p>
            <a:pPr indent="457200"/>
            <a:r>
              <a:rPr lang="en-US" sz="2350" b="1" dirty="0" smtClean="0">
                <a:latin typeface="Cambria" pitchFamily="18" charset="0"/>
              </a:rPr>
              <a:t>What’s </a:t>
            </a:r>
            <a:r>
              <a:rPr lang="en-US" sz="2350" b="1" dirty="0">
                <a:latin typeface="Cambria" pitchFamily="18" charset="0"/>
              </a:rPr>
              <a:t>our focus? </a:t>
            </a:r>
            <a:r>
              <a:rPr lang="en-US" sz="2350" b="1" dirty="0" smtClean="0">
                <a:latin typeface="Cambria" pitchFamily="18" charset="0"/>
              </a:rPr>
              <a:t> Are </a:t>
            </a:r>
            <a:r>
              <a:rPr lang="en-US" sz="2350" b="1" dirty="0">
                <a:latin typeface="Cambria" pitchFamily="18" charset="0"/>
              </a:rPr>
              <a:t>we looking backward, downward, and inward – fixated on things below, obsessing over things on this horizontal plane, and surrendering to the world’s values and loves</a:t>
            </a:r>
            <a:r>
              <a:rPr lang="en-US" sz="2350" b="1" dirty="0" smtClean="0">
                <a:latin typeface="Cambria" pitchFamily="18" charset="0"/>
              </a:rPr>
              <a:t>?</a:t>
            </a:r>
          </a:p>
          <a:p>
            <a:pPr indent="457200"/>
            <a:endParaRPr lang="en-US" sz="1000" b="1" dirty="0">
              <a:latin typeface="Cambria" pitchFamily="18" charset="0"/>
            </a:endParaRPr>
          </a:p>
          <a:p>
            <a:pPr indent="457200"/>
            <a:r>
              <a:rPr lang="en-US" sz="2350" b="1" dirty="0" smtClean="0">
                <a:latin typeface="Cambria" pitchFamily="18" charset="0"/>
              </a:rPr>
              <a:t>Or are we setting our gaze on things above, where Christ, </a:t>
            </a:r>
            <a:r>
              <a:rPr lang="en-US" sz="2350" b="1" i="1" dirty="0" smtClean="0">
                <a:latin typeface="Cambria" pitchFamily="18" charset="0"/>
              </a:rPr>
              <a:t>“who is our life”</a:t>
            </a:r>
            <a:r>
              <a:rPr lang="en-US" sz="2350" b="1" dirty="0" smtClean="0">
                <a:latin typeface="Cambria" pitchFamily="18" charset="0"/>
              </a:rPr>
              <a:t> (</a:t>
            </a:r>
            <a:r>
              <a:rPr lang="en-US" sz="2350" b="1" dirty="0" smtClean="0">
                <a:effectLst>
                  <a:outerShdw blurRad="38100" dist="38100" dir="2700000" algn="tl">
                    <a:srgbClr val="000000">
                      <a:alpha val="43137"/>
                    </a:srgbClr>
                  </a:outerShdw>
                </a:effectLst>
                <a:latin typeface="Cambria" pitchFamily="18" charset="0"/>
              </a:rPr>
              <a:t>3:4</a:t>
            </a:r>
            <a:r>
              <a:rPr lang="en-US" sz="2350" b="1" dirty="0" smtClean="0">
                <a:latin typeface="Cambria" pitchFamily="18" charset="0"/>
              </a:rPr>
              <a:t>), sits victorious, ready to return from heaven and rescue us from this wicked world? </a:t>
            </a:r>
          </a:p>
          <a:p>
            <a:pPr indent="457200"/>
            <a:endParaRPr lang="en-US" sz="1000" b="1" i="1" dirty="0">
              <a:latin typeface="Cambria" pitchFamily="18" charset="0"/>
            </a:endParaRPr>
          </a:p>
          <a:p>
            <a:pPr indent="457200"/>
            <a:r>
              <a:rPr lang="en-US" sz="2350" b="1" dirty="0" smtClean="0">
                <a:latin typeface="Cambria" pitchFamily="18" charset="0"/>
              </a:rPr>
              <a:t>A worldly focus will drag us deeper into the mire, but an upward heavenly focus – a focus on what Christ values and loves – will lift us out of it. </a:t>
            </a:r>
            <a:endParaRPr lang="en-US" sz="2350" b="1" i="1" dirty="0">
              <a:latin typeface="Cambria" pitchFamily="18" charset="0"/>
            </a:endParaRPr>
          </a:p>
        </p:txBody>
      </p:sp>
    </p:spTree>
    <p:extLst>
      <p:ext uri="{BB962C8B-B14F-4D97-AF65-F5344CB8AC3E}">
        <p14:creationId xmlns:p14="http://schemas.microsoft.com/office/powerpoint/2010/main" xmlns="" val="38130384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3:5– 9</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295400"/>
            <a:ext cx="8556812" cy="5016758"/>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5</a:t>
            </a:r>
            <a:r>
              <a:rPr lang="en-US" sz="2800" i="1" baseline="30000" dirty="0">
                <a:latin typeface="Georgia" panose="02040502050405020303" pitchFamily="18" charset="0"/>
              </a:rPr>
              <a:t> </a:t>
            </a:r>
            <a:r>
              <a:rPr lang="en-US" sz="2800" i="1" dirty="0">
                <a:latin typeface="Georgia" panose="02040502050405020303" pitchFamily="18" charset="0"/>
              </a:rPr>
              <a:t>Therefore put to death your members which are on the earth: fornication, uncleanness, passion, evil desire, and covetousness, which </a:t>
            </a:r>
            <a:r>
              <a:rPr lang="en-US" sz="2800" i="1" dirty="0" smtClean="0">
                <a:latin typeface="Georgia" panose="02040502050405020303" pitchFamily="18" charset="0"/>
              </a:rPr>
              <a:t>is idolatry.    </a:t>
            </a:r>
            <a:r>
              <a:rPr lang="en-US" sz="2800" b="1" i="1" baseline="30000" dirty="0" smtClean="0">
                <a:latin typeface="Georgia" panose="02040502050405020303" pitchFamily="18" charset="0"/>
              </a:rPr>
              <a:t>6</a:t>
            </a:r>
            <a:r>
              <a:rPr lang="en-US" sz="2800" b="1" i="1" baseline="30000" dirty="0">
                <a:latin typeface="Georgia" panose="02040502050405020303" pitchFamily="18" charset="0"/>
              </a:rPr>
              <a:t> </a:t>
            </a:r>
            <a:r>
              <a:rPr lang="en-US" sz="2800" i="1" dirty="0">
                <a:latin typeface="Georgia" panose="02040502050405020303" pitchFamily="18" charset="0"/>
              </a:rPr>
              <a:t>Because of these things the wrath of God is coming upon the sons of disobedience, </a:t>
            </a:r>
            <a:r>
              <a:rPr lang="en-US" sz="2800" b="1" i="1" baseline="30000" dirty="0">
                <a:latin typeface="Georgia" panose="02040502050405020303" pitchFamily="18" charset="0"/>
              </a:rPr>
              <a:t>7</a:t>
            </a:r>
            <a:r>
              <a:rPr lang="en-US" sz="2800" i="1" baseline="30000" dirty="0">
                <a:latin typeface="Georgia" panose="02040502050405020303" pitchFamily="18" charset="0"/>
              </a:rPr>
              <a:t> </a:t>
            </a:r>
            <a:r>
              <a:rPr lang="en-US" sz="2800" i="1" dirty="0">
                <a:latin typeface="Georgia" panose="02040502050405020303" pitchFamily="18" charset="0"/>
              </a:rPr>
              <a:t>in which you yourselves once walked when you lived in them.  </a:t>
            </a:r>
            <a:r>
              <a:rPr lang="en-US" sz="2800" b="1" i="1" baseline="30000" dirty="0">
                <a:latin typeface="Georgia" panose="02040502050405020303" pitchFamily="18" charset="0"/>
              </a:rPr>
              <a:t>8 </a:t>
            </a:r>
            <a:r>
              <a:rPr lang="en-US" sz="2800" i="1" dirty="0">
                <a:latin typeface="Georgia" panose="02040502050405020303" pitchFamily="18" charset="0"/>
              </a:rPr>
              <a:t>But now you yourselves are to put off all these: anger, wrath, malice, blasphemy, filthy language out of your mouth</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a:latin typeface="Georgia" panose="02040502050405020303" pitchFamily="18" charset="0"/>
              </a:rPr>
              <a:t>9</a:t>
            </a:r>
            <a:r>
              <a:rPr lang="en-US" sz="2800" i="1" baseline="30000" dirty="0">
                <a:latin typeface="Georgia" panose="02040502050405020303" pitchFamily="18" charset="0"/>
              </a:rPr>
              <a:t> </a:t>
            </a:r>
            <a:r>
              <a:rPr lang="en-US" sz="2800" i="1" dirty="0">
                <a:latin typeface="Georgia" panose="02040502050405020303" pitchFamily="18" charset="0"/>
              </a:rPr>
              <a:t>Do not lie to one another, since you have put off the old man with his deeds,</a:t>
            </a:r>
            <a:r>
              <a:rPr lang="en-US" sz="2800" dirty="0"/>
              <a:t> </a:t>
            </a:r>
            <a:endParaRPr lang="en-US" sz="2500" i="1" dirty="0">
              <a:latin typeface="Georgia" panose="02040502050405020303" pitchFamily="18" charset="0"/>
            </a:endParaRPr>
          </a:p>
        </p:txBody>
      </p:sp>
    </p:spTree>
    <p:extLst>
      <p:ext uri="{BB962C8B-B14F-4D97-AF65-F5344CB8AC3E}">
        <p14:creationId xmlns:p14="http://schemas.microsoft.com/office/powerpoint/2010/main" xmlns="" val="10332715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3:5– 9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09550" y="1207994"/>
            <a:ext cx="8763000" cy="5255285"/>
          </a:xfrm>
          <a:prstGeom prst="rect">
            <a:avLst/>
          </a:prstGeom>
          <a:noFill/>
          <a:effectLst/>
        </p:spPr>
        <p:txBody>
          <a:bodyPr wrap="square" rtlCol="0">
            <a:spAutoFit/>
          </a:bodyPr>
          <a:lstStyle/>
          <a:p>
            <a:pPr indent="457200"/>
            <a:r>
              <a:rPr lang="en-US" sz="2350" b="1" dirty="0" smtClean="0">
                <a:latin typeface="Cambria" pitchFamily="18" charset="0"/>
              </a:rPr>
              <a:t>If we hire a fitness trainer to whip us into shape, we can be sure they will insist that we get rid of some things that slow our progress, set us back, or work against positive results. </a:t>
            </a:r>
          </a:p>
          <a:p>
            <a:pPr indent="457200"/>
            <a:endParaRPr lang="en-US" sz="1000" b="1" dirty="0" smtClean="0">
              <a:latin typeface="Cambria" pitchFamily="18" charset="0"/>
            </a:endParaRPr>
          </a:p>
          <a:p>
            <a:pPr indent="457200"/>
            <a:r>
              <a:rPr lang="en-US" sz="2350" b="1" dirty="0" smtClean="0">
                <a:latin typeface="Cambria" pitchFamily="18" charset="0"/>
              </a:rPr>
              <a:t>We’ll no doubt be told to cut down on sweets, trim the fat, and avoid high-sugar drinks.  It’s </a:t>
            </a:r>
            <a:r>
              <a:rPr lang="en-US" sz="2350" b="1" dirty="0">
                <a:latin typeface="Cambria" pitchFamily="18" charset="0"/>
              </a:rPr>
              <a:t>no different in our spiritual training. </a:t>
            </a:r>
            <a:endParaRPr lang="en-US" sz="2350" b="1" dirty="0" smtClean="0">
              <a:latin typeface="Cambria" pitchFamily="18" charset="0"/>
            </a:endParaRPr>
          </a:p>
          <a:p>
            <a:pPr indent="457200"/>
            <a:endParaRPr lang="en-US" sz="1000" b="1" dirty="0">
              <a:latin typeface="Cambria" pitchFamily="18" charset="0"/>
            </a:endParaRPr>
          </a:p>
          <a:p>
            <a:pPr indent="457200"/>
            <a:r>
              <a:rPr lang="en-US" sz="2350" b="1" dirty="0" smtClean="0">
                <a:latin typeface="Cambria" pitchFamily="18" charset="0"/>
              </a:rPr>
              <a:t>In Colossians </a:t>
            </a:r>
            <a:r>
              <a:rPr lang="en-US" sz="2350" b="1" dirty="0" smtClean="0">
                <a:effectLst>
                  <a:outerShdw blurRad="38100" dist="38100" dir="2700000" algn="tl">
                    <a:srgbClr val="000000">
                      <a:alpha val="43137"/>
                    </a:srgbClr>
                  </a:outerShdw>
                </a:effectLst>
                <a:latin typeface="Cambria" pitchFamily="18" charset="0"/>
              </a:rPr>
              <a:t>3:5-9</a:t>
            </a:r>
            <a:r>
              <a:rPr lang="en-US" sz="2350" b="1" dirty="0" smtClean="0">
                <a:latin typeface="Cambria" pitchFamily="18" charset="0"/>
              </a:rPr>
              <a:t>, our spiritual mentor Paul give us a handful of things we need to put off as we pursue a life that reflects the “things above.”</a:t>
            </a:r>
          </a:p>
          <a:p>
            <a:pPr indent="457200"/>
            <a:endParaRPr lang="en-US" sz="1000" b="1" i="1" dirty="0">
              <a:latin typeface="Cambria" pitchFamily="18" charset="0"/>
            </a:endParaRPr>
          </a:p>
          <a:p>
            <a:pPr indent="457200"/>
            <a:r>
              <a:rPr lang="en-US" sz="2350" b="1" dirty="0" smtClean="0">
                <a:latin typeface="Cambria" pitchFamily="18" charset="0"/>
              </a:rPr>
              <a:t>He reminds us that these sinful attitudes and actions will be the cause of God’s wrath coming upon this world, so they have no place in the lives of believers destined for eternity with Him.   </a:t>
            </a:r>
            <a:endParaRPr lang="en-US" sz="2350" b="1" i="1" dirty="0">
              <a:latin typeface="Cambria" pitchFamily="18" charset="0"/>
            </a:endParaRPr>
          </a:p>
        </p:txBody>
      </p:sp>
    </p:spTree>
    <p:extLst>
      <p:ext uri="{BB962C8B-B14F-4D97-AF65-F5344CB8AC3E}">
        <p14:creationId xmlns:p14="http://schemas.microsoft.com/office/powerpoint/2010/main" xmlns="" val="28216466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3:5– 9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95400"/>
            <a:ext cx="8763000" cy="3447098"/>
          </a:xfrm>
          <a:prstGeom prst="rect">
            <a:avLst/>
          </a:prstGeom>
          <a:noFill/>
          <a:effectLst/>
        </p:spPr>
        <p:txBody>
          <a:bodyPr wrap="square" rtlCol="0">
            <a:spAutoFit/>
          </a:bodyPr>
          <a:lstStyle/>
          <a:p>
            <a:pPr indent="457200"/>
            <a:r>
              <a:rPr lang="en-US" sz="2350" b="1" dirty="0" smtClean="0">
                <a:latin typeface="Cambria" pitchFamily="18" charset="0"/>
              </a:rPr>
              <a:t>Warning us that these sinful attitudes and actions are – and should continue to be – things of our past, things we once practiced but have abandoned for the sake of conformity to Christ.  He then categorized them into the following three groups:</a:t>
            </a:r>
          </a:p>
          <a:p>
            <a:pPr indent="457200"/>
            <a:endParaRPr lang="en-US" sz="1000" b="1" dirty="0" smtClean="0">
              <a:latin typeface="Cambria" pitchFamily="18" charset="0"/>
            </a:endParaRPr>
          </a:p>
          <a:p>
            <a:pPr marL="1200150" indent="-457200">
              <a:buFont typeface="+mj-lt"/>
              <a:buAutoNum type="arabicPeriod"/>
            </a:pPr>
            <a:r>
              <a:rPr lang="en-US" sz="2350" b="1" dirty="0" smtClean="0">
                <a:latin typeface="Cambria" pitchFamily="18" charset="0"/>
              </a:rPr>
              <a:t>Sensuality (</a:t>
            </a:r>
            <a:r>
              <a:rPr lang="en-US" sz="2350" b="1" dirty="0" smtClean="0">
                <a:effectLst>
                  <a:outerShdw blurRad="38100" dist="38100" dir="2700000" algn="tl">
                    <a:srgbClr val="000000">
                      <a:alpha val="43137"/>
                    </a:srgbClr>
                  </a:outerShdw>
                </a:effectLst>
                <a:latin typeface="Cambria" pitchFamily="18" charset="0"/>
              </a:rPr>
              <a:t>3:5</a:t>
            </a:r>
            <a:r>
              <a:rPr lang="en-US" sz="2350" b="1" dirty="0" smtClean="0">
                <a:latin typeface="Cambria" pitchFamily="18" charset="0"/>
              </a:rPr>
              <a:t>)</a:t>
            </a:r>
          </a:p>
          <a:p>
            <a:pPr marL="1200150" indent="-457200">
              <a:buFont typeface="+mj-lt"/>
              <a:buAutoNum type="arabicPeriod"/>
            </a:pPr>
            <a:endParaRPr lang="en-US" sz="1000" b="1" dirty="0">
              <a:latin typeface="Cambria" pitchFamily="18" charset="0"/>
            </a:endParaRPr>
          </a:p>
          <a:p>
            <a:pPr marL="1200150" indent="-457200">
              <a:buFont typeface="+mj-lt"/>
              <a:buAutoNum type="arabicPeriod"/>
            </a:pPr>
            <a:r>
              <a:rPr lang="en-US" sz="2350" b="1" dirty="0" smtClean="0">
                <a:latin typeface="Cambria" pitchFamily="18" charset="0"/>
              </a:rPr>
              <a:t>Materialism (</a:t>
            </a:r>
            <a:r>
              <a:rPr lang="en-US" sz="2350" b="1" dirty="0" smtClean="0">
                <a:effectLst>
                  <a:outerShdw blurRad="38100" dist="38100" dir="2700000" algn="tl">
                    <a:srgbClr val="000000">
                      <a:alpha val="43137"/>
                    </a:srgbClr>
                  </a:outerShdw>
                </a:effectLst>
                <a:latin typeface="Cambria" pitchFamily="18" charset="0"/>
              </a:rPr>
              <a:t>3:5</a:t>
            </a:r>
            <a:r>
              <a:rPr lang="en-US" sz="2350" b="1" dirty="0" smtClean="0">
                <a:latin typeface="Cambria" pitchFamily="18" charset="0"/>
              </a:rPr>
              <a:t>)</a:t>
            </a:r>
          </a:p>
          <a:p>
            <a:pPr marL="1200150" indent="-457200">
              <a:buFont typeface="+mj-lt"/>
              <a:buAutoNum type="arabicPeriod"/>
            </a:pPr>
            <a:endParaRPr lang="en-US" sz="1000" b="1" i="1" dirty="0">
              <a:latin typeface="Cambria" pitchFamily="18" charset="0"/>
            </a:endParaRPr>
          </a:p>
          <a:p>
            <a:pPr marL="1200150" indent="-457200">
              <a:buFont typeface="+mj-lt"/>
              <a:buAutoNum type="arabicPeriod"/>
            </a:pPr>
            <a:r>
              <a:rPr lang="en-US" sz="2350" b="1" dirty="0" smtClean="0">
                <a:latin typeface="Cambria" pitchFamily="18" charset="0"/>
              </a:rPr>
              <a:t>Negative Emotionalism (</a:t>
            </a:r>
            <a:r>
              <a:rPr lang="en-US" sz="2350" b="1" dirty="0" smtClean="0">
                <a:effectLst>
                  <a:outerShdw blurRad="38100" dist="38100" dir="2700000" algn="tl">
                    <a:srgbClr val="000000">
                      <a:alpha val="43137"/>
                    </a:srgbClr>
                  </a:outerShdw>
                </a:effectLst>
                <a:latin typeface="Cambria" pitchFamily="18" charset="0"/>
              </a:rPr>
              <a:t>3:8-9</a:t>
            </a:r>
            <a:r>
              <a:rPr lang="en-US" sz="2350" b="1" dirty="0" smtClean="0">
                <a:latin typeface="Cambria" pitchFamily="18" charset="0"/>
              </a:rPr>
              <a:t>)</a:t>
            </a:r>
            <a:endParaRPr lang="en-US" sz="2350" b="1" i="1" dirty="0">
              <a:latin typeface="Cambria" pitchFamily="18" charset="0"/>
            </a:endParaRPr>
          </a:p>
        </p:txBody>
      </p:sp>
    </p:spTree>
    <p:extLst>
      <p:ext uri="{BB962C8B-B14F-4D97-AF65-F5344CB8AC3E}">
        <p14:creationId xmlns:p14="http://schemas.microsoft.com/office/powerpoint/2010/main" xmlns="" val="5007277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3:5 – 9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763000" cy="4914900"/>
          </a:xfrm>
          <a:prstGeom prst="rect">
            <a:avLst/>
          </a:prstGeom>
          <a:noFill/>
          <a:effectLst/>
        </p:spPr>
        <p:txBody>
          <a:bodyPr wrap="square" rtlCol="0">
            <a:spAutoFit/>
          </a:bodyPr>
          <a:lstStyle/>
          <a:p>
            <a:pPr marL="457200" indent="-457200">
              <a:spcAft>
                <a:spcPts val="300"/>
              </a:spcAft>
              <a:buFont typeface="+mj-lt"/>
              <a:buAutoNum type="arabicPeriod"/>
              <a:tabLst>
                <a:tab pos="511175" algn="l"/>
                <a:tab pos="627063" algn="l"/>
                <a:tab pos="6905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Sensuality (3:5)  </a:t>
            </a:r>
            <a:r>
              <a:rPr lang="en-US" sz="2400" b="1" i="1" dirty="0" smtClean="0">
                <a:effectLst>
                  <a:outerShdw blurRad="38100" dist="38100" dir="2700000" algn="tl">
                    <a:srgbClr val="000000">
                      <a:alpha val="43137"/>
                    </a:srgbClr>
                  </a:outerShdw>
                </a:effectLst>
                <a:latin typeface="Cambria" pitchFamily="18" charset="0"/>
              </a:rPr>
              <a:t> </a:t>
            </a:r>
          </a:p>
          <a:p>
            <a:pPr>
              <a:tabLst>
                <a:tab pos="511175" algn="l"/>
                <a:tab pos="627063" algn="l"/>
                <a:tab pos="690563" algn="l"/>
              </a:tabLst>
            </a:pPr>
            <a:endParaRPr lang="en-US" sz="1000" b="1" i="1" dirty="0" smtClean="0">
              <a:effectLst>
                <a:outerShdw blurRad="38100" dist="38100" dir="2700000" algn="tl">
                  <a:srgbClr val="000000">
                    <a:alpha val="43137"/>
                  </a:srgbClr>
                </a:outerShdw>
              </a:effectLst>
              <a:latin typeface="Cambria" pitchFamily="18" charset="0"/>
            </a:endParaRPr>
          </a:p>
          <a:p>
            <a:pPr indent="457200">
              <a:spcAft>
                <a:spcPts val="300"/>
              </a:spcAft>
              <a:tabLst>
                <a:tab pos="511175" algn="l"/>
                <a:tab pos="627063" algn="l"/>
                <a:tab pos="690563" algn="l"/>
              </a:tabLst>
            </a:pPr>
            <a:r>
              <a:rPr lang="en-US" sz="2300" b="1" dirty="0" smtClean="0">
                <a:latin typeface="Cambria" panose="02040503050406030204" pitchFamily="18" charset="0"/>
                <a:ea typeface="Cambria" panose="02040503050406030204" pitchFamily="18" charset="0"/>
              </a:rPr>
              <a:t>Paul first tells us to get rid of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“Sensuality.”</a:t>
            </a:r>
            <a:r>
              <a:rPr lang="en-US" sz="2300" b="1" i="1" dirty="0" smtClean="0">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This group of behaviors include four practices that we are to consider our bodies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dead to</a:t>
            </a:r>
            <a:r>
              <a:rPr lang="en-US" sz="2300" b="1" dirty="0" smtClean="0">
                <a:latin typeface="Cambria" panose="02040503050406030204" pitchFamily="18" charset="0"/>
                <a:ea typeface="Cambria" panose="02040503050406030204" pitchFamily="18" charset="0"/>
              </a:rPr>
              <a:t>: </a:t>
            </a:r>
            <a:r>
              <a:rPr lang="en-US" sz="2300" b="1" i="1" dirty="0" smtClean="0">
                <a:latin typeface="Cambria" panose="02040503050406030204" pitchFamily="18" charset="0"/>
                <a:ea typeface="Cambria" panose="02040503050406030204" pitchFamily="18" charset="0"/>
              </a:rPr>
              <a:t>“immorality, impurity, passion and evil desires.”</a:t>
            </a:r>
          </a:p>
          <a:p>
            <a:pPr indent="457200">
              <a:tabLst>
                <a:tab pos="511175" algn="l"/>
                <a:tab pos="627063" algn="l"/>
                <a:tab pos="690563" algn="l"/>
              </a:tabLst>
            </a:pPr>
            <a:endParaRPr lang="en-US" sz="1000" b="1" i="1" dirty="0">
              <a:latin typeface="Cambria" panose="02040503050406030204" pitchFamily="18" charset="0"/>
              <a:ea typeface="Cambria" panose="02040503050406030204" pitchFamily="18" charset="0"/>
            </a:endParaRPr>
          </a:p>
          <a:p>
            <a:pPr indent="457200">
              <a:spcAft>
                <a:spcPts val="300"/>
              </a:spcAft>
              <a:tabLst>
                <a:tab pos="511175" algn="l"/>
                <a:tab pos="627063" algn="l"/>
                <a:tab pos="690563" algn="l"/>
              </a:tabLst>
            </a:pP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Immorality</a:t>
            </a:r>
            <a:r>
              <a:rPr lang="en-US" sz="2300" b="1" i="1" dirty="0" smtClean="0">
                <a:latin typeface="Cambria" panose="02040503050406030204" pitchFamily="18" charset="0"/>
                <a:ea typeface="Cambria" panose="02040503050406030204" pitchFamily="18" charset="0"/>
              </a:rPr>
              <a:t> – </a:t>
            </a:r>
            <a:r>
              <a:rPr lang="en-US" sz="2300" b="1" dirty="0" smtClean="0">
                <a:latin typeface="Cambria" panose="02040503050406030204" pitchFamily="18" charset="0"/>
                <a:ea typeface="Cambria" panose="02040503050406030204" pitchFamily="18" charset="0"/>
              </a:rPr>
              <a:t>this term is a translation of the Greek word </a:t>
            </a:r>
            <a:r>
              <a:rPr lang="en-US" sz="2300" b="1" i="1" dirty="0" smtClean="0">
                <a:latin typeface="Cambria" panose="02040503050406030204" pitchFamily="18" charset="0"/>
                <a:ea typeface="Cambria" panose="02040503050406030204" pitchFamily="18" charset="0"/>
              </a:rPr>
              <a:t>“porneia.”  </a:t>
            </a:r>
            <a:r>
              <a:rPr lang="en-US" sz="2300" b="1" dirty="0" smtClean="0">
                <a:latin typeface="Cambria" panose="02040503050406030204" pitchFamily="18" charset="0"/>
                <a:ea typeface="Cambria" panose="02040503050406030204" pitchFamily="18" charset="0"/>
              </a:rPr>
              <a:t>It is a general term used for sexual immorality of any kind, including premarital and extramarital sexual relations, prostitution and homosexuality. </a:t>
            </a:r>
          </a:p>
          <a:p>
            <a:pPr indent="457200">
              <a:tabLst>
                <a:tab pos="511175" algn="l"/>
                <a:tab pos="627063" algn="l"/>
                <a:tab pos="690563" algn="l"/>
              </a:tabLst>
            </a:pPr>
            <a:endParaRPr lang="en-US" sz="1000" b="1" dirty="0" smtClean="0">
              <a:latin typeface="Cambria" panose="02040503050406030204" pitchFamily="18" charset="0"/>
              <a:ea typeface="Cambria" panose="02040503050406030204" pitchFamily="18" charset="0"/>
            </a:endParaRPr>
          </a:p>
          <a:p>
            <a:pPr indent="457200">
              <a:tabLst>
                <a:tab pos="511175" algn="l"/>
                <a:tab pos="627063" algn="l"/>
                <a:tab pos="690563" algn="l"/>
              </a:tabLst>
            </a:pP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Impurity</a:t>
            </a:r>
            <a:r>
              <a:rPr lang="en-US" sz="2300" b="1" dirty="0" smtClean="0">
                <a:latin typeface="Cambria" panose="02040503050406030204" pitchFamily="18" charset="0"/>
                <a:ea typeface="Cambria" panose="02040503050406030204" pitchFamily="18" charset="0"/>
              </a:rPr>
              <a:t> – this term refers to any thing unclean, unwholesome, and corrupting.  This includes anything that pollutes our minds – especially inappropriate or suggestive images.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741566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3:5 – 9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6700" y="1080994"/>
            <a:ext cx="8763000" cy="4785926"/>
          </a:xfrm>
          <a:prstGeom prst="rect">
            <a:avLst/>
          </a:prstGeom>
          <a:noFill/>
          <a:effectLst/>
        </p:spPr>
        <p:txBody>
          <a:bodyPr wrap="square" rtlCol="0">
            <a:spAutoFit/>
          </a:bodyPr>
          <a:lstStyle/>
          <a:p>
            <a:pPr>
              <a:tabLst>
                <a:tab pos="511175" algn="l"/>
                <a:tab pos="627063" algn="l"/>
                <a:tab pos="690563" algn="l"/>
              </a:tabLst>
            </a:pPr>
            <a:endParaRPr lang="en-US" sz="1000" b="1" i="1" dirty="0" smtClean="0">
              <a:effectLst>
                <a:outerShdw blurRad="38100" dist="38100" dir="2700000" algn="tl">
                  <a:srgbClr val="000000">
                    <a:alpha val="43137"/>
                  </a:srgbClr>
                </a:outerShdw>
              </a:effectLst>
              <a:latin typeface="Cambria" pitchFamily="18" charset="0"/>
            </a:endParaRPr>
          </a:p>
          <a:p>
            <a:pPr indent="457200">
              <a:tabLst>
                <a:tab pos="511175" algn="l"/>
                <a:tab pos="627063" algn="l"/>
                <a:tab pos="690563" algn="l"/>
              </a:tabLst>
            </a:pP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Passion</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&amp; Evil Desires </a:t>
            </a:r>
            <a:r>
              <a:rPr lang="en-US" sz="2300" b="1" i="1" dirty="0" smtClean="0">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these </a:t>
            </a:r>
            <a:r>
              <a:rPr lang="en-US" sz="2400" b="1" dirty="0" smtClean="0">
                <a:latin typeface="Cambria" panose="02040503050406030204" pitchFamily="18" charset="0"/>
                <a:ea typeface="Cambria" panose="02040503050406030204" pitchFamily="18" charset="0"/>
              </a:rPr>
              <a:t>two </a:t>
            </a:r>
            <a:r>
              <a:rPr lang="en-US" sz="2400" b="1" dirty="0">
                <a:latin typeface="Cambria" panose="02040503050406030204" pitchFamily="18" charset="0"/>
                <a:ea typeface="Cambria" panose="02040503050406030204" pitchFamily="18" charset="0"/>
              </a:rPr>
              <a:t>words belong together  and they generally refer to strong desires gone </a:t>
            </a:r>
            <a:r>
              <a:rPr lang="en-US" sz="2400" b="1" dirty="0" smtClean="0">
                <a:latin typeface="Cambria" panose="02040503050406030204" pitchFamily="18" charset="0"/>
                <a:ea typeface="Cambria" panose="02040503050406030204" pitchFamily="18" charset="0"/>
              </a:rPr>
              <a:t>bad.</a:t>
            </a:r>
          </a:p>
          <a:p>
            <a:pPr indent="457200">
              <a:tabLst>
                <a:tab pos="511175" algn="l"/>
                <a:tab pos="627063" algn="l"/>
                <a:tab pos="690563" algn="l"/>
              </a:tabLst>
            </a:pPr>
            <a:endParaRPr lang="en-US" sz="1000" b="1" i="1" dirty="0">
              <a:latin typeface="Cambria" panose="02040503050406030204" pitchFamily="18" charset="0"/>
              <a:ea typeface="Cambria" panose="02040503050406030204" pitchFamily="18" charset="0"/>
            </a:endParaRPr>
          </a:p>
          <a:p>
            <a:pPr indent="457200">
              <a:tabLst>
                <a:tab pos="511175" algn="l"/>
                <a:tab pos="627063" algn="l"/>
                <a:tab pos="690563" algn="l"/>
              </a:tabLst>
            </a:pPr>
            <a:r>
              <a:rPr lang="en-US" sz="2300" b="1" dirty="0" smtClean="0">
                <a:latin typeface="Cambria" panose="02040503050406030204" pitchFamily="18" charset="0"/>
                <a:ea typeface="Cambria" panose="02040503050406030204" pitchFamily="18" charset="0"/>
              </a:rPr>
              <a:t>Both terms deal with dwelling on immoral or impure things coddling unwholesome desires, obsessing over illicit cravings, and longing for things that are forbidden to Christians. </a:t>
            </a:r>
          </a:p>
          <a:p>
            <a:pPr indent="457200">
              <a:tabLst>
                <a:tab pos="511175" algn="l"/>
                <a:tab pos="627063" algn="l"/>
                <a:tab pos="690563" algn="l"/>
              </a:tabLst>
            </a:pPr>
            <a:endParaRPr lang="en-US" sz="1000" b="1" dirty="0">
              <a:latin typeface="Cambria" panose="02040503050406030204" pitchFamily="18" charset="0"/>
              <a:ea typeface="Cambria" panose="02040503050406030204" pitchFamily="18" charset="0"/>
            </a:endParaRPr>
          </a:p>
          <a:p>
            <a:pPr indent="457200">
              <a:tabLst>
                <a:tab pos="511175" algn="l"/>
                <a:tab pos="627063" algn="l"/>
                <a:tab pos="690563" algn="l"/>
              </a:tabLst>
            </a:pPr>
            <a:r>
              <a:rPr lang="en-US" sz="2300" b="1" dirty="0" smtClean="0">
                <a:latin typeface="Cambria" panose="02040503050406030204" pitchFamily="18" charset="0"/>
                <a:ea typeface="Cambria" panose="02040503050406030204" pitchFamily="18" charset="0"/>
              </a:rPr>
              <a:t>These sensual thoughts and behaviors are disastrous to a healthy Christian life. </a:t>
            </a:r>
          </a:p>
          <a:p>
            <a:pPr indent="457200">
              <a:tabLst>
                <a:tab pos="511175" algn="l"/>
                <a:tab pos="627063" algn="l"/>
                <a:tab pos="690563" algn="l"/>
              </a:tabLst>
            </a:pPr>
            <a:endParaRPr lang="en-US" sz="1000" b="1" dirty="0">
              <a:latin typeface="Cambria" panose="02040503050406030204" pitchFamily="18" charset="0"/>
              <a:ea typeface="Cambria" panose="02040503050406030204" pitchFamily="18" charset="0"/>
            </a:endParaRPr>
          </a:p>
          <a:p>
            <a:pPr indent="457200">
              <a:tabLst>
                <a:tab pos="511175" algn="l"/>
                <a:tab pos="627063" algn="l"/>
                <a:tab pos="690563" algn="l"/>
              </a:tabLst>
            </a:pPr>
            <a:r>
              <a:rPr lang="en-US" sz="2300" b="1" dirty="0" smtClean="0">
                <a:latin typeface="Cambria" panose="02040503050406030204" pitchFamily="18" charset="0"/>
                <a:ea typeface="Cambria" panose="02040503050406030204" pitchFamily="18" charset="0"/>
              </a:rPr>
              <a:t>We can’t tinker, toy, or dabble in these things and hope to remain untainted.  There is only one stance a Christian should take with sensual things. </a:t>
            </a:r>
          </a:p>
          <a:p>
            <a:pPr indent="457200">
              <a:tabLst>
                <a:tab pos="511175" algn="l"/>
                <a:tab pos="627063" algn="l"/>
                <a:tab pos="690563" algn="l"/>
              </a:tabLst>
            </a:pPr>
            <a:endParaRPr lang="en-US" sz="1000" b="1" dirty="0">
              <a:latin typeface="Cambria" panose="02040503050406030204" pitchFamily="18" charset="0"/>
              <a:ea typeface="Cambria" panose="02040503050406030204" pitchFamily="18" charset="0"/>
            </a:endParaRPr>
          </a:p>
          <a:p>
            <a:pPr indent="457200">
              <a:tabLst>
                <a:tab pos="511175" algn="l"/>
                <a:tab pos="627063" algn="l"/>
                <a:tab pos="690563" algn="l"/>
              </a:tabLst>
            </a:pPr>
            <a:r>
              <a:rPr lang="en-US" sz="2300" b="1" dirty="0" smtClean="0">
                <a:latin typeface="Cambria" panose="02040503050406030204" pitchFamily="18" charset="0"/>
                <a:ea typeface="Cambria" panose="02040503050406030204" pitchFamily="18" charset="0"/>
              </a:rPr>
              <a:t>Consider yourself </a:t>
            </a: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“DEAD”</a:t>
            </a:r>
            <a:r>
              <a:rPr lang="en-US" sz="2300" b="1" dirty="0" smtClean="0">
                <a:latin typeface="Cambria" panose="02040503050406030204" pitchFamily="18" charset="0"/>
                <a:ea typeface="Cambria" panose="02040503050406030204" pitchFamily="18" charset="0"/>
              </a:rPr>
              <a:t> to them! (</a:t>
            </a: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3:5</a:t>
            </a:r>
            <a:r>
              <a:rPr lang="en-US" sz="2300" b="1" dirty="0" smtClean="0">
                <a:latin typeface="Cambria" panose="02040503050406030204" pitchFamily="18" charset="0"/>
                <a:ea typeface="Cambria" panose="02040503050406030204" pitchFamily="18" charset="0"/>
              </a:rPr>
              <a:t>).</a:t>
            </a:r>
            <a:r>
              <a:rPr lang="en-US" sz="2300" b="1" dirty="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596359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1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left)">
                                      <p:cBhvr>
                                        <p:cTn id="17" dur="10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wipe(left)">
                                      <p:cBhvr>
                                        <p:cTn id="22" dur="10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wipe(left)">
                                      <p:cBhvr>
                                        <p:cTn id="27"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3:5 – 9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1"/>
            <a:ext cx="8686800" cy="4953000"/>
          </a:xfrm>
          <a:prstGeom prst="rect">
            <a:avLst/>
          </a:prstGeom>
          <a:noFill/>
          <a:effectLst/>
        </p:spPr>
        <p:txBody>
          <a:bodyPr wrap="square" rtlCol="0">
            <a:spAutoFit/>
          </a:bodyPr>
          <a:lstStyle/>
          <a:p>
            <a:pPr marL="457200" indent="-457200">
              <a:spcAft>
                <a:spcPts val="300"/>
              </a:spcAft>
              <a:buFont typeface="+mj-lt"/>
              <a:buAutoNum type="arabicPeriod" startAt="2"/>
              <a:tabLst>
                <a:tab pos="511175" algn="l"/>
                <a:tab pos="627063" algn="l"/>
                <a:tab pos="6905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Materialism (3:5)  </a:t>
            </a:r>
            <a:r>
              <a:rPr lang="en-US" sz="2400" b="1" i="1" dirty="0" smtClean="0">
                <a:effectLst>
                  <a:outerShdw blurRad="38100" dist="38100" dir="2700000" algn="tl">
                    <a:srgbClr val="000000">
                      <a:alpha val="43137"/>
                    </a:srgbClr>
                  </a:outerShdw>
                </a:effectLst>
                <a:latin typeface="Cambria" pitchFamily="18" charset="0"/>
              </a:rPr>
              <a:t> </a:t>
            </a:r>
          </a:p>
          <a:p>
            <a:pPr>
              <a:tabLst>
                <a:tab pos="511175" algn="l"/>
                <a:tab pos="627063" algn="l"/>
                <a:tab pos="690563" algn="l"/>
              </a:tabLst>
            </a:pPr>
            <a:endParaRPr lang="en-US" sz="1000" b="1" i="1" dirty="0" smtClean="0">
              <a:effectLst>
                <a:outerShdw blurRad="38100" dist="38100" dir="2700000" algn="tl">
                  <a:srgbClr val="000000">
                    <a:alpha val="43137"/>
                  </a:srgbClr>
                </a:outerShdw>
              </a:effectLst>
              <a:latin typeface="Cambria" pitchFamily="18" charset="0"/>
            </a:endParaRPr>
          </a:p>
          <a:p>
            <a:pPr indent="457200">
              <a:spcAft>
                <a:spcPts val="300"/>
              </a:spcAft>
              <a:tabLst>
                <a:tab pos="511175" algn="l"/>
                <a:tab pos="627063" algn="l"/>
                <a:tab pos="690563" algn="l"/>
              </a:tabLst>
            </a:pPr>
            <a:r>
              <a:rPr lang="en-US" sz="2300" b="1" dirty="0" smtClean="0">
                <a:latin typeface="Cambria" panose="02040503050406030204" pitchFamily="18" charset="0"/>
                <a:ea typeface="Cambria" panose="02040503050406030204" pitchFamily="18" charset="0"/>
              </a:rPr>
              <a:t>Next Paul tells us to get rid of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“Materialism.”</a:t>
            </a:r>
            <a:r>
              <a:rPr lang="en-US" sz="2300" b="1" i="1" dirty="0" smtClean="0">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This includes greed and idolatry.  The first relates to inner motivation, the second to outer manifestation.  </a:t>
            </a:r>
          </a:p>
          <a:p>
            <a:pPr indent="457200">
              <a:tabLst>
                <a:tab pos="511175" algn="l"/>
                <a:tab pos="627063" algn="l"/>
                <a:tab pos="690563" algn="l"/>
              </a:tabLst>
            </a:pPr>
            <a:endParaRPr lang="en-US" sz="1000" b="1" i="1" dirty="0">
              <a:latin typeface="Cambria" panose="02040503050406030204" pitchFamily="18" charset="0"/>
              <a:ea typeface="Cambria" panose="02040503050406030204" pitchFamily="18" charset="0"/>
            </a:endParaRPr>
          </a:p>
          <a:p>
            <a:pPr indent="457200">
              <a:spcAft>
                <a:spcPts val="300"/>
              </a:spcAft>
              <a:tabLst>
                <a:tab pos="511175" algn="l"/>
                <a:tab pos="627063" algn="l"/>
                <a:tab pos="690563" algn="l"/>
              </a:tabLst>
            </a:pP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Greed</a:t>
            </a:r>
            <a:r>
              <a:rPr lang="en-US" sz="2300" b="1" i="1" dirty="0" smtClean="0">
                <a:latin typeface="Cambria" panose="02040503050406030204" pitchFamily="18" charset="0"/>
                <a:ea typeface="Cambria" panose="02040503050406030204" pitchFamily="18" charset="0"/>
              </a:rPr>
              <a:t> – </a:t>
            </a:r>
            <a:r>
              <a:rPr lang="en-US" sz="2300" b="1" dirty="0" smtClean="0">
                <a:latin typeface="Cambria" panose="02040503050406030204" pitchFamily="18" charset="0"/>
                <a:ea typeface="Cambria" panose="02040503050406030204" pitchFamily="18" charset="0"/>
              </a:rPr>
              <a:t>is the driving desire to have </a:t>
            </a:r>
            <a:r>
              <a:rPr lang="en-US" sz="2300" b="1" i="1" dirty="0" smtClean="0">
                <a:latin typeface="Cambria" panose="02040503050406030204" pitchFamily="18" charset="0"/>
                <a:ea typeface="Cambria" panose="02040503050406030204" pitchFamily="18" charset="0"/>
              </a:rPr>
              <a:t>more</a:t>
            </a:r>
            <a:r>
              <a:rPr lang="en-US" sz="2300" b="1" dirty="0" smtClean="0">
                <a:latin typeface="Cambria" panose="02040503050406030204" pitchFamily="18" charset="0"/>
                <a:ea typeface="Cambria" panose="02040503050406030204" pitchFamily="18" charset="0"/>
              </a:rPr>
              <a:t> … and </a:t>
            </a:r>
            <a:r>
              <a:rPr lang="en-US" sz="2300" b="1" i="1" dirty="0" smtClean="0">
                <a:latin typeface="Cambria" panose="02040503050406030204" pitchFamily="18" charset="0"/>
                <a:ea typeface="Cambria" panose="02040503050406030204" pitchFamily="18" charset="0"/>
              </a:rPr>
              <a:t>more</a:t>
            </a:r>
            <a:r>
              <a:rPr lang="en-US" sz="2300" b="1" dirty="0" smtClean="0">
                <a:latin typeface="Cambria" panose="02040503050406030204" pitchFamily="18" charset="0"/>
                <a:ea typeface="Cambria" panose="02040503050406030204" pitchFamily="18" charset="0"/>
              </a:rPr>
              <a:t> … and MORE – a desire that can never be satiated.  If you let greed get a foothold, it won’t be long before you’re worshipping and serving the very things you thought would satisfy you.   </a:t>
            </a:r>
          </a:p>
          <a:p>
            <a:pPr indent="457200">
              <a:tabLst>
                <a:tab pos="511175" algn="l"/>
                <a:tab pos="627063" algn="l"/>
                <a:tab pos="690563" algn="l"/>
              </a:tabLst>
            </a:pPr>
            <a:endParaRPr lang="en-US" sz="1000" b="1" dirty="0" smtClean="0">
              <a:latin typeface="Cambria" panose="02040503050406030204" pitchFamily="18" charset="0"/>
              <a:ea typeface="Cambria" panose="02040503050406030204" pitchFamily="18" charset="0"/>
            </a:endParaRPr>
          </a:p>
          <a:p>
            <a:pPr indent="457200">
              <a:tabLst>
                <a:tab pos="571500" algn="l"/>
                <a:tab pos="628650" algn="l"/>
              </a:tabLst>
            </a:pP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Idolatry</a:t>
            </a:r>
            <a:r>
              <a:rPr lang="en-US" sz="2300" b="1" dirty="0" smtClean="0">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the New </a:t>
            </a:r>
            <a:r>
              <a:rPr lang="en-US" sz="2400" b="1" dirty="0" smtClean="0">
                <a:latin typeface="Cambria" panose="02040503050406030204" pitchFamily="18" charset="0"/>
                <a:ea typeface="Cambria" panose="02040503050406030204" pitchFamily="18" charset="0"/>
              </a:rPr>
              <a:t>Testament is </a:t>
            </a:r>
            <a:r>
              <a:rPr lang="en-US" sz="2400" b="1" dirty="0">
                <a:latin typeface="Cambria" panose="02040503050406030204" pitchFamily="18" charset="0"/>
                <a:ea typeface="Cambria" panose="02040503050406030204" pitchFamily="18" charset="0"/>
              </a:rPr>
              <a:t>giving any creature or human creation the honor or devotion which belonged to God </a:t>
            </a:r>
            <a:r>
              <a:rPr lang="en-US" sz="2400" b="1" dirty="0" smtClean="0">
                <a:latin typeface="Cambria" panose="02040503050406030204" pitchFamily="18" charset="0"/>
                <a:ea typeface="Cambria" panose="02040503050406030204" pitchFamily="18" charset="0"/>
              </a:rPr>
              <a:t>alone, </a:t>
            </a:r>
            <a:r>
              <a:rPr lang="en-US" sz="2400" b="1" dirty="0">
                <a:latin typeface="Cambria" panose="02040503050406030204" pitchFamily="18" charset="0"/>
                <a:ea typeface="Cambria" panose="02040503050406030204" pitchFamily="18" charset="0"/>
              </a:rPr>
              <a:t>as well as giving any human desire precedence over God's will</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219296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7212" y="1133356"/>
            <a:ext cx="8534400" cy="5486117"/>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As we continue our study, </a:t>
            </a:r>
            <a:r>
              <a:rPr lang="en-US" sz="2350" b="1" dirty="0">
                <a:latin typeface="Cambria" panose="02040503050406030204" pitchFamily="18" charset="0"/>
                <a:ea typeface="Cambria" panose="02040503050406030204" pitchFamily="18" charset="0"/>
              </a:rPr>
              <a:t>in </a:t>
            </a:r>
            <a:r>
              <a:rPr lang="en-US" sz="2350" b="1" dirty="0" smtClean="0">
                <a:latin typeface="Cambria" panose="02040503050406030204" pitchFamily="18" charset="0"/>
                <a:ea typeface="Cambria" panose="02040503050406030204" pitchFamily="18" charset="0"/>
              </a:rPr>
              <a:t>Colossians, </a:t>
            </a:r>
            <a:r>
              <a:rPr lang="en-US" sz="2350" b="1" dirty="0">
                <a:latin typeface="Cambria" panose="02040503050406030204" pitchFamily="18" charset="0"/>
                <a:ea typeface="Cambria" panose="02040503050406030204" pitchFamily="18" charset="0"/>
              </a:rPr>
              <a:t>we </a:t>
            </a:r>
            <a:r>
              <a:rPr lang="en-US" sz="2350" b="1" dirty="0" smtClean="0">
                <a:latin typeface="Cambria" panose="02040503050406030204" pitchFamily="18" charset="0"/>
                <a:ea typeface="Cambria" panose="02040503050406030204" pitchFamily="18" charset="0"/>
              </a:rPr>
              <a:t>want to remember the overall theme of this epistle is </a:t>
            </a:r>
            <a:r>
              <a:rPr lang="en-US" sz="2350" b="1" dirty="0">
                <a:latin typeface="Cambria" panose="02040503050406030204" pitchFamily="18" charset="0"/>
                <a:ea typeface="Cambria" panose="02040503050406030204" pitchFamily="18" charset="0"/>
              </a:rPr>
              <a:t>the </a:t>
            </a:r>
            <a:r>
              <a:rPr lang="en-US" sz="2350" b="1" i="1" u="sng" dirty="0">
                <a:latin typeface="Cambria" panose="02040503050406030204" pitchFamily="18" charset="0"/>
                <a:ea typeface="Cambria" panose="02040503050406030204" pitchFamily="18" charset="0"/>
              </a:rPr>
              <a:t>preeminence</a:t>
            </a:r>
            <a:r>
              <a:rPr lang="en-US" sz="2350" b="1" dirty="0">
                <a:latin typeface="Cambria" panose="02040503050406030204" pitchFamily="18" charset="0"/>
                <a:ea typeface="Cambria" panose="02040503050406030204" pitchFamily="18" charset="0"/>
              </a:rPr>
              <a:t> </a:t>
            </a:r>
            <a:r>
              <a:rPr lang="en-US" sz="2350" b="1" i="1" dirty="0">
                <a:latin typeface="Cambria" panose="02040503050406030204" pitchFamily="18" charset="0"/>
                <a:ea typeface="Cambria" panose="02040503050406030204" pitchFamily="18" charset="0"/>
              </a:rPr>
              <a:t>and</a:t>
            </a:r>
            <a:r>
              <a:rPr lang="en-US" sz="2350" b="1" dirty="0">
                <a:latin typeface="Cambria" panose="02040503050406030204" pitchFamily="18" charset="0"/>
                <a:ea typeface="Cambria" panose="02040503050406030204" pitchFamily="18" charset="0"/>
              </a:rPr>
              <a:t> </a:t>
            </a:r>
            <a:r>
              <a:rPr lang="en-US" sz="2350" b="1" i="1" u="sng" dirty="0">
                <a:latin typeface="Cambria" panose="02040503050406030204" pitchFamily="18" charset="0"/>
                <a:ea typeface="Cambria" panose="02040503050406030204" pitchFamily="18" charset="0"/>
              </a:rPr>
              <a:t>sufficiency</a:t>
            </a:r>
            <a:r>
              <a:rPr lang="en-US" sz="2350" b="1" dirty="0">
                <a:latin typeface="Cambria" panose="02040503050406030204" pitchFamily="18" charset="0"/>
                <a:ea typeface="Cambria" panose="02040503050406030204" pitchFamily="18" charset="0"/>
              </a:rPr>
              <a:t> of Christ in all things.  </a:t>
            </a:r>
            <a:endParaRPr lang="en-US" sz="2350" b="1" dirty="0" smtClean="0">
              <a:latin typeface="Cambria" panose="02040503050406030204" pitchFamily="18" charset="0"/>
              <a:ea typeface="Cambria" panose="02040503050406030204" pitchFamily="18" charset="0"/>
            </a:endParaRPr>
          </a:p>
          <a:p>
            <a:pPr indent="457200"/>
            <a:endParaRPr lang="en-US" sz="1000" b="1" dirty="0" smtClean="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In </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chapters 1 and 2, Paul develops the principle that Jesus Christ is sufficient as our Lord. </a:t>
            </a:r>
          </a:p>
          <a:p>
            <a:pPr indent="457200"/>
            <a:endParaRPr lang="en-US" sz="1000" b="1" dirty="0" smtClean="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In this second major section (3:1 – 4:1), Paul emphasizes the sufficiency of Christ as our Life. </a:t>
            </a:r>
          </a:p>
          <a:p>
            <a:pPr indent="457200"/>
            <a:endParaRPr lang="en-US" sz="10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Here Paul turns our attention to the believers heavenly calling and their longing for the ultimate salvation that will come at Christ’s return. </a:t>
            </a:r>
          </a:p>
          <a:p>
            <a:pPr indent="457200"/>
            <a:endParaRPr lang="en-US" sz="1000" b="1" dirty="0" smtClean="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Though eternal life already began for us when we received salvation by grace through faith, we await the full realization of that eternal life in the future.  </a:t>
            </a:r>
          </a:p>
        </p:txBody>
      </p:sp>
    </p:spTree>
    <p:extLst>
      <p:ext uri="{BB962C8B-B14F-4D97-AF65-F5344CB8AC3E}">
        <p14:creationId xmlns:p14="http://schemas.microsoft.com/office/powerpoint/2010/main" xmlns="" val="40561826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3:5 – 9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88571"/>
            <a:ext cx="8763000" cy="4970591"/>
          </a:xfrm>
          <a:prstGeom prst="rect">
            <a:avLst/>
          </a:prstGeom>
          <a:noFill/>
          <a:effectLst/>
        </p:spPr>
        <p:txBody>
          <a:bodyPr wrap="square" rtlCol="0">
            <a:spAutoFit/>
          </a:bodyPr>
          <a:lstStyle/>
          <a:p>
            <a:pPr>
              <a:tabLst>
                <a:tab pos="511175" algn="l"/>
                <a:tab pos="627063" algn="l"/>
                <a:tab pos="690563" algn="l"/>
              </a:tabLst>
            </a:pPr>
            <a:endParaRPr lang="en-US" sz="900" b="1" i="1" dirty="0" smtClean="0">
              <a:effectLst>
                <a:outerShdw blurRad="38100" dist="38100" dir="2700000" algn="tl">
                  <a:srgbClr val="000000">
                    <a:alpha val="43137"/>
                  </a:srgbClr>
                </a:outerShdw>
              </a:effectLst>
              <a:latin typeface="Cambria" pitchFamily="18" charset="0"/>
            </a:endParaRPr>
          </a:p>
          <a:p>
            <a:pPr indent="457200">
              <a:tabLst>
                <a:tab pos="511175" algn="l"/>
                <a:tab pos="627063" algn="l"/>
                <a:tab pos="690563" algn="l"/>
              </a:tabLst>
            </a:pPr>
            <a:r>
              <a:rPr lang="en-US" sz="2400" b="1" dirty="0" smtClean="0">
                <a:latin typeface="Cambria" pitchFamily="18" charset="0"/>
              </a:rPr>
              <a:t>Swindoll quoting </a:t>
            </a:r>
            <a:r>
              <a:rPr lang="en-US" sz="2400" b="1" dirty="0">
                <a:effectLst>
                  <a:outerShdw blurRad="38100" dist="38100" dir="2700000" algn="tl">
                    <a:srgbClr val="000000">
                      <a:alpha val="43137"/>
                    </a:srgbClr>
                  </a:outerShdw>
                </a:effectLst>
                <a:latin typeface="Cambria" pitchFamily="18" charset="0"/>
              </a:rPr>
              <a:t>Richard </a:t>
            </a:r>
            <a:r>
              <a:rPr lang="en-US" sz="2400" b="1" dirty="0" smtClean="0">
                <a:effectLst>
                  <a:outerShdw blurRad="38100" dist="38100" dir="2700000" algn="tl">
                    <a:srgbClr val="000000">
                      <a:alpha val="43137"/>
                    </a:srgbClr>
                  </a:outerShdw>
                </a:effectLst>
                <a:latin typeface="Cambria" pitchFamily="18" charset="0"/>
              </a:rPr>
              <a:t>Foster</a:t>
            </a:r>
            <a:r>
              <a:rPr lang="en-US" sz="2400" b="1" dirty="0" smtClean="0">
                <a:latin typeface="Cambria" pitchFamily="18" charset="0"/>
              </a:rPr>
              <a:t> describes how </a:t>
            </a:r>
            <a:r>
              <a:rPr lang="en-US" sz="2400" b="1" i="1" dirty="0" smtClean="0">
                <a:effectLst>
                  <a:outerShdw blurRad="38100" dist="38100" dir="2700000" algn="tl">
                    <a:srgbClr val="000000">
                      <a:alpha val="43137"/>
                    </a:srgbClr>
                  </a:outerShdw>
                </a:effectLst>
                <a:latin typeface="Cambria" pitchFamily="18" charset="0"/>
              </a:rPr>
              <a:t>greed</a:t>
            </a:r>
            <a:r>
              <a:rPr lang="en-US" sz="2400" b="1" dirty="0" smtClean="0">
                <a:latin typeface="Cambria" pitchFamily="18" charset="0"/>
              </a:rPr>
              <a:t> is manifest in </a:t>
            </a:r>
            <a:r>
              <a:rPr lang="en-US" sz="2400" b="1" i="1" dirty="0" smtClean="0">
                <a:effectLst>
                  <a:outerShdw blurRad="38100" dist="38100" dir="2700000" algn="tl">
                    <a:srgbClr val="000000">
                      <a:alpha val="43137"/>
                    </a:srgbClr>
                  </a:outerShdw>
                </a:effectLst>
                <a:latin typeface="Cambria" pitchFamily="18" charset="0"/>
              </a:rPr>
              <a:t>idolatry</a:t>
            </a:r>
            <a:r>
              <a:rPr lang="en-US" sz="2400" b="1" dirty="0" smtClean="0">
                <a:latin typeface="Cambria" pitchFamily="18" charset="0"/>
              </a:rPr>
              <a:t>: </a:t>
            </a:r>
            <a:endParaRPr lang="en-US" sz="2400" b="1" dirty="0">
              <a:latin typeface="Cambria" pitchFamily="18" charset="0"/>
            </a:endParaRPr>
          </a:p>
          <a:p>
            <a:pPr indent="457200">
              <a:tabLst>
                <a:tab pos="511175" algn="l"/>
                <a:tab pos="627063" algn="l"/>
                <a:tab pos="690563" algn="l"/>
              </a:tabLst>
            </a:pPr>
            <a:endParaRPr lang="en-US" sz="1000" b="1" i="1" dirty="0">
              <a:latin typeface="Cambria" panose="02040503050406030204" pitchFamily="18" charset="0"/>
              <a:ea typeface="Cambria" panose="02040503050406030204" pitchFamily="18" charset="0"/>
            </a:endParaRPr>
          </a:p>
          <a:p>
            <a:pPr indent="457200">
              <a:tabLst>
                <a:tab pos="511175" algn="l"/>
                <a:tab pos="627063" algn="l"/>
                <a:tab pos="690563" algn="l"/>
              </a:tabLst>
            </a:pPr>
            <a:r>
              <a:rPr lang="en-US" sz="2300" b="1" i="1" dirty="0" smtClean="0">
                <a:latin typeface="Cambria" panose="02040503050406030204" pitchFamily="18" charset="0"/>
                <a:ea typeface="Cambria" panose="02040503050406030204" pitchFamily="18" charset="0"/>
              </a:rPr>
              <a:t>“Compulsive extravagance is a modern mania. The contemporary lust for more, more, more, is clearly psychotic; it has completely lost touch with reality</a:t>
            </a:r>
            <a:r>
              <a:rPr lang="en-US" sz="2300" b="1" dirty="0" smtClean="0">
                <a:latin typeface="Cambria" panose="02040503050406030204" pitchFamily="18" charset="0"/>
                <a:ea typeface="Cambria" panose="02040503050406030204" pitchFamily="18" charset="0"/>
              </a:rPr>
              <a:t>.” </a:t>
            </a:r>
          </a:p>
          <a:p>
            <a:pPr indent="457200">
              <a:tabLst>
                <a:tab pos="511175" algn="l"/>
                <a:tab pos="627063" algn="l"/>
                <a:tab pos="690563" algn="l"/>
              </a:tabLst>
            </a:pPr>
            <a:endParaRPr lang="en-US" sz="1000" b="1" dirty="0">
              <a:latin typeface="Cambria" panose="02040503050406030204" pitchFamily="18" charset="0"/>
              <a:ea typeface="Cambria" panose="02040503050406030204" pitchFamily="18" charset="0"/>
            </a:endParaRPr>
          </a:p>
          <a:p>
            <a:pPr indent="457200">
              <a:tabLst>
                <a:tab pos="511175" algn="l"/>
                <a:tab pos="627063" algn="l"/>
                <a:tab pos="690563" algn="l"/>
              </a:tabLst>
            </a:pPr>
            <a:r>
              <a:rPr lang="en-US" sz="2300" b="1" dirty="0" smtClean="0">
                <a:latin typeface="Cambria" panose="02040503050406030204" pitchFamily="18" charset="0"/>
                <a:ea typeface="Cambria" panose="02040503050406030204" pitchFamily="18" charset="0"/>
              </a:rPr>
              <a:t>That’s the world we live in.  Enough is never enough.  Things are never plentiful enough.  So we end up worshiping those things that utterly fail to bring us lasting contentment or pleasure. </a:t>
            </a:r>
          </a:p>
          <a:p>
            <a:pPr indent="457200">
              <a:tabLst>
                <a:tab pos="511175" algn="l"/>
                <a:tab pos="627063" algn="l"/>
                <a:tab pos="690563" algn="l"/>
              </a:tabLst>
            </a:pPr>
            <a:endParaRPr lang="en-US" sz="1000" b="1" dirty="0">
              <a:latin typeface="Cambria" panose="02040503050406030204" pitchFamily="18" charset="0"/>
              <a:ea typeface="Cambria" panose="02040503050406030204" pitchFamily="18" charset="0"/>
            </a:endParaRPr>
          </a:p>
          <a:p>
            <a:pPr indent="457200">
              <a:tabLst>
                <a:tab pos="511175" algn="l"/>
                <a:tab pos="627063" algn="l"/>
                <a:tab pos="690563" algn="l"/>
              </a:tabLst>
            </a:pPr>
            <a:r>
              <a:rPr lang="en-US" sz="2300" b="1" dirty="0" smtClean="0">
                <a:latin typeface="Cambria" panose="02040503050406030204" pitchFamily="18" charset="0"/>
                <a:ea typeface="Cambria" panose="02040503050406030204" pitchFamily="18" charset="0"/>
              </a:rPr>
              <a:t>We are very spoiled, and very deceived.  The more we have, the more we want.  Paul says … we need to get rid of such out-of-control </a:t>
            </a:r>
            <a:r>
              <a:rPr lang="en-US" sz="2300" b="1" i="1" dirty="0" smtClean="0">
                <a:latin typeface="Cambria" panose="02040503050406030204" pitchFamily="18" charset="0"/>
                <a:ea typeface="Cambria" panose="02040503050406030204" pitchFamily="18" charset="0"/>
              </a:rPr>
              <a:t>materialism</a:t>
            </a:r>
            <a:r>
              <a:rPr lang="en-US" sz="23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6961248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1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left)">
                                      <p:cBhvr>
                                        <p:cTn id="17" dur="10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wipe(left)">
                                      <p:cBhvr>
                                        <p:cTn id="22"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3:5 – 9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47650" y="1104900"/>
            <a:ext cx="8763000" cy="5009064"/>
          </a:xfrm>
          <a:prstGeom prst="rect">
            <a:avLst/>
          </a:prstGeom>
          <a:noFill/>
          <a:effectLst/>
        </p:spPr>
        <p:txBody>
          <a:bodyPr wrap="square" rtlCol="0">
            <a:spAutoFit/>
          </a:bodyPr>
          <a:lstStyle/>
          <a:p>
            <a:pPr marL="457200" indent="-457200">
              <a:spcAft>
                <a:spcPts val="300"/>
              </a:spcAft>
              <a:buFont typeface="+mj-lt"/>
              <a:buAutoNum type="arabicPeriod" startAt="3"/>
              <a:tabLst>
                <a:tab pos="511175" algn="l"/>
                <a:tab pos="627063" algn="l"/>
                <a:tab pos="6905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Negative Emotionalism (3:8-9)  </a:t>
            </a:r>
            <a:r>
              <a:rPr lang="en-US" sz="2400" b="1" i="1" dirty="0" smtClean="0">
                <a:effectLst>
                  <a:outerShdw blurRad="38100" dist="38100" dir="2700000" algn="tl">
                    <a:srgbClr val="000000">
                      <a:alpha val="43137"/>
                    </a:srgbClr>
                  </a:outerShdw>
                </a:effectLst>
                <a:latin typeface="Cambria" pitchFamily="18" charset="0"/>
              </a:rPr>
              <a:t> </a:t>
            </a:r>
          </a:p>
          <a:p>
            <a:pPr>
              <a:tabLst>
                <a:tab pos="511175" algn="l"/>
                <a:tab pos="627063" algn="l"/>
                <a:tab pos="690563" algn="l"/>
              </a:tabLst>
            </a:pPr>
            <a:endParaRPr lang="en-US" sz="1000" b="1" i="1" dirty="0" smtClean="0">
              <a:effectLst>
                <a:outerShdw blurRad="38100" dist="38100" dir="2700000" algn="tl">
                  <a:srgbClr val="000000">
                    <a:alpha val="43137"/>
                  </a:srgbClr>
                </a:outerShdw>
              </a:effectLst>
              <a:latin typeface="Cambria" pitchFamily="18" charset="0"/>
            </a:endParaRPr>
          </a:p>
          <a:p>
            <a:pPr indent="457200">
              <a:tabLst>
                <a:tab pos="511175" algn="l"/>
                <a:tab pos="627063" algn="l"/>
                <a:tab pos="690563" algn="l"/>
              </a:tabLst>
            </a:pPr>
            <a:r>
              <a:rPr lang="en-US" sz="2300" b="1" dirty="0" smtClean="0">
                <a:latin typeface="Cambria" panose="02040503050406030204" pitchFamily="18" charset="0"/>
                <a:ea typeface="Cambria" panose="02040503050406030204" pitchFamily="18" charset="0"/>
              </a:rPr>
              <a:t>Finally Paul tells us to get rid of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“Negative Emotionalism.”</a:t>
            </a:r>
            <a:r>
              <a:rPr lang="en-US" sz="2300" b="1" i="1" dirty="0" smtClean="0">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  Which includes anger, wrath, malice, slander, abusive speech, and lying.  In short, we need to set aside all of our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uncontrolled negative emotions</a:t>
            </a:r>
            <a:r>
              <a:rPr lang="en-US" sz="2300" b="1" dirty="0" smtClean="0">
                <a:latin typeface="Cambria" panose="02040503050406030204" pitchFamily="18" charset="0"/>
                <a:ea typeface="Cambria" panose="02040503050406030204" pitchFamily="18" charset="0"/>
              </a:rPr>
              <a:t>. </a:t>
            </a:r>
          </a:p>
          <a:p>
            <a:pPr indent="457200">
              <a:tabLst>
                <a:tab pos="511175" algn="l"/>
                <a:tab pos="627063" algn="l"/>
                <a:tab pos="690563" algn="l"/>
              </a:tabLst>
            </a:pPr>
            <a:endParaRPr lang="en-US" sz="1000" b="1" i="1" dirty="0">
              <a:latin typeface="Cambria" panose="02040503050406030204" pitchFamily="18" charset="0"/>
              <a:ea typeface="Cambria" panose="02040503050406030204" pitchFamily="18" charset="0"/>
            </a:endParaRPr>
          </a:p>
          <a:p>
            <a:pPr indent="457200">
              <a:tabLst>
                <a:tab pos="511175" algn="l"/>
                <a:tab pos="627063" algn="l"/>
                <a:tab pos="690563" algn="l"/>
              </a:tabLst>
            </a:pPr>
            <a:r>
              <a:rPr lang="en-US" sz="2300" b="1" dirty="0" smtClean="0">
                <a:latin typeface="Cambria" panose="02040503050406030204" pitchFamily="18" charset="0"/>
                <a:ea typeface="Cambria" panose="02040503050406030204" pitchFamily="18" charset="0"/>
              </a:rPr>
              <a:t>This includes the sudden angry outbursts in which we lose our cool and say things that should not be said, as well as the long, quiet, stewing, seething, lingering bitterness that devours us from within.   </a:t>
            </a:r>
          </a:p>
          <a:p>
            <a:pPr indent="457200">
              <a:tabLst>
                <a:tab pos="511175" algn="l"/>
                <a:tab pos="627063" algn="l"/>
                <a:tab pos="690563" algn="l"/>
              </a:tabLst>
            </a:pPr>
            <a:endParaRPr lang="en-US" sz="1000" b="1" dirty="0" smtClean="0">
              <a:latin typeface="Cambria" panose="02040503050406030204" pitchFamily="18" charset="0"/>
              <a:ea typeface="Cambria" panose="02040503050406030204" pitchFamily="18" charset="0"/>
            </a:endParaRPr>
          </a:p>
          <a:p>
            <a:pPr indent="457200">
              <a:tabLst>
                <a:tab pos="571500" algn="l"/>
                <a:tab pos="628650" algn="l"/>
              </a:tabLst>
            </a:pPr>
            <a:r>
              <a:rPr lang="en-US" sz="2300" b="1" dirty="0" smtClean="0">
                <a:latin typeface="Cambria" panose="02040503050406030204" pitchFamily="18" charset="0"/>
                <a:ea typeface="Cambria" panose="02040503050406030204" pitchFamily="18" charset="0"/>
              </a:rPr>
              <a:t>Christians seeking to live a new life in Christ need to stop  the habits of uncontrolled tempers, fits of rage, verbal abuse, malicious behavior, and hurtful and deceptive speech.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6859791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3:5 – 9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70641"/>
            <a:ext cx="8763000" cy="5093702"/>
          </a:xfrm>
          <a:prstGeom prst="rect">
            <a:avLst/>
          </a:prstGeom>
          <a:noFill/>
          <a:effectLst/>
        </p:spPr>
        <p:txBody>
          <a:bodyPr wrap="square" rtlCol="0">
            <a:spAutoFit/>
          </a:bodyPr>
          <a:lstStyle/>
          <a:p>
            <a:pPr>
              <a:tabLst>
                <a:tab pos="511175" algn="l"/>
                <a:tab pos="627063" algn="l"/>
                <a:tab pos="690563" algn="l"/>
              </a:tabLst>
            </a:pPr>
            <a:endParaRPr lang="en-US" sz="900" b="1" i="1" dirty="0" smtClean="0">
              <a:effectLst>
                <a:outerShdw blurRad="38100" dist="38100" dir="2700000" algn="tl">
                  <a:srgbClr val="000000">
                    <a:alpha val="43137"/>
                  </a:srgbClr>
                </a:outerShdw>
              </a:effectLst>
              <a:latin typeface="Cambria" pitchFamily="18" charset="0"/>
            </a:endParaRPr>
          </a:p>
          <a:p>
            <a:pPr indent="457200">
              <a:tabLst>
                <a:tab pos="511175" algn="l"/>
                <a:tab pos="627063" algn="l"/>
                <a:tab pos="690563" algn="l"/>
              </a:tabLst>
            </a:pPr>
            <a:r>
              <a:rPr lang="en-US" sz="2300" b="1" i="1" dirty="0" smtClean="0">
                <a:effectLst>
                  <a:outerShdw blurRad="38100" dist="38100" dir="2700000" algn="tl">
                    <a:srgbClr val="000000">
                      <a:alpha val="43137"/>
                    </a:srgbClr>
                  </a:outerShdw>
                </a:effectLst>
                <a:latin typeface="Cambria" pitchFamily="18" charset="0"/>
              </a:rPr>
              <a:t>Isn’t it interesting that Paul writes these things to Christian!</a:t>
            </a:r>
            <a:endParaRPr lang="en-US" sz="2300" b="1" i="1" dirty="0">
              <a:effectLst>
                <a:outerShdw blurRad="38100" dist="38100" dir="2700000" algn="tl">
                  <a:srgbClr val="000000">
                    <a:alpha val="43137"/>
                  </a:srgbClr>
                </a:outerShdw>
              </a:effectLst>
              <a:latin typeface="Cambria" pitchFamily="18" charset="0"/>
            </a:endParaRPr>
          </a:p>
          <a:p>
            <a:pPr indent="457200">
              <a:tabLst>
                <a:tab pos="511175" algn="l"/>
                <a:tab pos="627063" algn="l"/>
                <a:tab pos="690563" algn="l"/>
              </a:tabLst>
            </a:pPr>
            <a:endParaRPr lang="en-US" sz="1000" b="1" i="1" dirty="0">
              <a:latin typeface="Cambria" panose="02040503050406030204" pitchFamily="18" charset="0"/>
              <a:ea typeface="Cambria" panose="02040503050406030204" pitchFamily="18" charset="0"/>
            </a:endParaRPr>
          </a:p>
          <a:p>
            <a:pPr indent="457200">
              <a:tabLst>
                <a:tab pos="511175" algn="l"/>
                <a:tab pos="627063" algn="l"/>
                <a:tab pos="690563" algn="l"/>
              </a:tabLst>
            </a:pPr>
            <a:r>
              <a:rPr lang="en-US" sz="2300" b="1" dirty="0" smtClean="0">
                <a:latin typeface="Cambria" panose="02040503050406030204" pitchFamily="18" charset="0"/>
                <a:ea typeface="Cambria" panose="02040503050406030204" pitchFamily="18" charset="0"/>
              </a:rPr>
              <a:t>It’s easy to think that we who have accepted Christ as our Savior, who have the Spirit within us, will be free of negative emotionalism. </a:t>
            </a:r>
          </a:p>
          <a:p>
            <a:pPr indent="457200">
              <a:tabLst>
                <a:tab pos="511175" algn="l"/>
                <a:tab pos="627063" algn="l"/>
                <a:tab pos="690563" algn="l"/>
              </a:tabLst>
            </a:pPr>
            <a:endParaRPr lang="en-US" sz="1000" b="1" dirty="0">
              <a:latin typeface="Cambria" panose="02040503050406030204" pitchFamily="18" charset="0"/>
              <a:ea typeface="Cambria" panose="02040503050406030204" pitchFamily="18" charset="0"/>
            </a:endParaRPr>
          </a:p>
          <a:p>
            <a:pPr indent="457200">
              <a:tabLst>
                <a:tab pos="511175" algn="l"/>
                <a:tab pos="627063" algn="l"/>
                <a:tab pos="690563" algn="l"/>
              </a:tabLst>
            </a:pPr>
            <a:r>
              <a:rPr lang="en-US" sz="2300" b="1" dirty="0" smtClean="0">
                <a:latin typeface="Cambria" panose="02040503050406030204" pitchFamily="18" charset="0"/>
                <a:ea typeface="Cambria" panose="02040503050406030204" pitchFamily="18" charset="0"/>
              </a:rPr>
              <a:t>Yet! Swindoll says, some of the harshest, angriest, and most insulting letters I’ve received have come from fellow Christians.  The ugliest words ever said to my face came from so-called brothers and sister in Christ. </a:t>
            </a:r>
          </a:p>
          <a:p>
            <a:pPr indent="457200">
              <a:tabLst>
                <a:tab pos="511175" algn="l"/>
                <a:tab pos="627063" algn="l"/>
                <a:tab pos="690563" algn="l"/>
              </a:tabLst>
            </a:pPr>
            <a:endParaRPr lang="en-US" sz="1000" b="1" dirty="0">
              <a:latin typeface="Cambria" panose="02040503050406030204" pitchFamily="18" charset="0"/>
              <a:ea typeface="Cambria" panose="02040503050406030204" pitchFamily="18" charset="0"/>
            </a:endParaRPr>
          </a:p>
          <a:p>
            <a:pPr indent="457200">
              <a:tabLst>
                <a:tab pos="511175" algn="l"/>
                <a:tab pos="627063" algn="l"/>
                <a:tab pos="690563" algn="l"/>
              </a:tabLst>
            </a:pPr>
            <a:r>
              <a:rPr lang="en-US" sz="2300" b="1" dirty="0" smtClean="0">
                <a:latin typeface="Cambria" panose="02040503050406030204" pitchFamily="18" charset="0"/>
                <a:ea typeface="Cambria" panose="02040503050406030204" pitchFamily="18" charset="0"/>
              </a:rPr>
              <a:t>Still, our spiritual life coach, Paul, says, </a:t>
            </a:r>
            <a:r>
              <a:rPr lang="en-US" sz="2300" b="1" i="1" dirty="0" smtClean="0">
                <a:latin typeface="Cambria" panose="02040503050406030204" pitchFamily="18" charset="0"/>
                <a:ea typeface="Cambria" panose="02040503050406030204" pitchFamily="18" charset="0"/>
              </a:rPr>
              <a:t>“Put them all off since you put off the old self with its evil practices”</a:t>
            </a:r>
            <a:r>
              <a:rPr lang="en-US" sz="2300" b="1" dirty="0" smtClean="0">
                <a:latin typeface="Cambria" panose="02040503050406030204" pitchFamily="18" charset="0"/>
                <a:ea typeface="Cambria" panose="02040503050406030204" pitchFamily="18" charset="0"/>
              </a:rPr>
              <a:t> (</a:t>
            </a: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3:8-9</a:t>
            </a:r>
            <a:r>
              <a:rPr lang="en-US" sz="2300" b="1" dirty="0" smtClean="0">
                <a:latin typeface="Cambria" panose="02040503050406030204" pitchFamily="18" charset="0"/>
                <a:ea typeface="Cambria" panose="02040503050406030204" pitchFamily="18" charset="0"/>
              </a:rPr>
              <a:t>).</a:t>
            </a:r>
          </a:p>
          <a:p>
            <a:pPr indent="457200">
              <a:tabLst>
                <a:tab pos="511175" algn="l"/>
                <a:tab pos="627063" algn="l"/>
                <a:tab pos="690563" algn="l"/>
              </a:tabLst>
            </a:pPr>
            <a:endParaRPr lang="en-US" sz="1000" b="1" dirty="0">
              <a:latin typeface="Cambria" panose="02040503050406030204" pitchFamily="18" charset="0"/>
              <a:ea typeface="Cambria" panose="02040503050406030204" pitchFamily="18" charset="0"/>
            </a:endParaRPr>
          </a:p>
          <a:p>
            <a:pPr indent="457200">
              <a:tabLst>
                <a:tab pos="511175" algn="l"/>
                <a:tab pos="627063" algn="l"/>
                <a:tab pos="690563" algn="l"/>
              </a:tabLst>
            </a:pPr>
            <a:r>
              <a:rPr lang="en-US" sz="2300" b="1" dirty="0" smtClean="0">
                <a:latin typeface="Cambria" panose="02040503050406030204" pitchFamily="18" charset="0"/>
                <a:ea typeface="Cambria" panose="02040503050406030204" pitchFamily="18" charset="0"/>
              </a:rPr>
              <a:t>These thinks should be in the past, not in the present and certainly not in our future!</a:t>
            </a:r>
            <a:r>
              <a:rPr lang="en-US" sz="2300" b="1" dirty="0">
                <a:latin typeface="Cambria" panose="02040503050406030204" pitchFamily="18" charset="0"/>
                <a:ea typeface="Cambria" panose="02040503050406030204" pitchFamily="18" charset="0"/>
              </a:rPr>
              <a:t>	</a:t>
            </a:r>
            <a:r>
              <a:rPr lang="en-US" sz="10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6625262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1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left)">
                                      <p:cBhvr>
                                        <p:cTn id="17" dur="10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wipe(left)">
                                      <p:cBhvr>
                                        <p:cTn id="22" dur="10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wipe(left)">
                                      <p:cBhvr>
                                        <p:cTn id="27"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3:10–11</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457200" y="1295400"/>
            <a:ext cx="8382000" cy="2862322"/>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ea typeface="Cambria" panose="02040503050406030204" pitchFamily="18" charset="0"/>
              </a:rPr>
              <a:t>10 </a:t>
            </a:r>
            <a:r>
              <a:rPr lang="en-US" sz="2800" i="1" dirty="0">
                <a:latin typeface="Georgia" panose="02040502050405020303" pitchFamily="18" charset="0"/>
                <a:ea typeface="Cambria" panose="02040503050406030204" pitchFamily="18" charset="0"/>
              </a:rPr>
              <a:t>and have put on the new man who is renewed in knowledge according to the image of </a:t>
            </a:r>
            <a:r>
              <a:rPr lang="en-US" sz="2800" i="1" dirty="0" smtClean="0">
                <a:latin typeface="Georgia" panose="02040502050405020303" pitchFamily="18" charset="0"/>
                <a:ea typeface="Cambria" panose="02040503050406030204" pitchFamily="18" charset="0"/>
              </a:rPr>
              <a:t>Him who  created </a:t>
            </a:r>
            <a:r>
              <a:rPr lang="en-US" sz="2800" i="1" dirty="0">
                <a:latin typeface="Georgia" panose="02040502050405020303" pitchFamily="18" charset="0"/>
                <a:ea typeface="Cambria" panose="02040503050406030204" pitchFamily="18" charset="0"/>
              </a:rPr>
              <a:t>him, </a:t>
            </a:r>
            <a:r>
              <a:rPr lang="en-US" sz="2800" b="1" i="1" baseline="30000" dirty="0">
                <a:latin typeface="Georgia" panose="02040502050405020303" pitchFamily="18" charset="0"/>
                <a:ea typeface="Cambria" panose="02040503050406030204" pitchFamily="18" charset="0"/>
              </a:rPr>
              <a:t>11 </a:t>
            </a:r>
            <a:r>
              <a:rPr lang="en-US" sz="2800" i="1" dirty="0">
                <a:latin typeface="Georgia" panose="02040502050405020303" pitchFamily="18" charset="0"/>
                <a:ea typeface="Cambria" panose="02040503050406030204" pitchFamily="18" charset="0"/>
              </a:rPr>
              <a:t>where there is neither Greek nor Jew, circumcised nor uncircumcised, barbarian, Scythian, slave nor free, but Christ is all and in all.</a:t>
            </a:r>
          </a:p>
        </p:txBody>
      </p:sp>
    </p:spTree>
    <p:extLst>
      <p:ext uri="{BB962C8B-B14F-4D97-AF65-F5344CB8AC3E}">
        <p14:creationId xmlns:p14="http://schemas.microsoft.com/office/powerpoint/2010/main" xmlns="" val="37301225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3:10 – 11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09550" y="1295400"/>
            <a:ext cx="8763000" cy="5114018"/>
          </a:xfrm>
          <a:prstGeom prst="rect">
            <a:avLst/>
          </a:prstGeom>
          <a:noFill/>
          <a:effectLst/>
        </p:spPr>
        <p:txBody>
          <a:bodyPr wrap="square" rtlCol="0">
            <a:spAutoFit/>
          </a:bodyPr>
          <a:lstStyle/>
          <a:p>
            <a:pPr indent="457200"/>
            <a:r>
              <a:rPr lang="en-US" sz="2350" b="1" dirty="0" smtClean="0">
                <a:latin typeface="Cambria" pitchFamily="18" charset="0"/>
              </a:rPr>
              <a:t>In </a:t>
            </a:r>
            <a:r>
              <a:rPr lang="en-US" sz="2350" b="1" dirty="0" smtClean="0">
                <a:effectLst>
                  <a:outerShdw blurRad="38100" dist="38100" dir="2700000" algn="tl">
                    <a:srgbClr val="000000">
                      <a:alpha val="43137"/>
                    </a:srgbClr>
                  </a:outerShdw>
                </a:effectLst>
                <a:latin typeface="Cambria" pitchFamily="18" charset="0"/>
              </a:rPr>
              <a:t>3:5-9</a:t>
            </a:r>
            <a:r>
              <a:rPr lang="en-US" sz="2350" b="1" dirty="0" smtClean="0">
                <a:latin typeface="Cambria" pitchFamily="18" charset="0"/>
              </a:rPr>
              <a:t>, Paul listed the vices we ought to put off as we seek to live the abundant Christian life.  </a:t>
            </a:r>
          </a:p>
          <a:p>
            <a:pPr indent="457200"/>
            <a:endParaRPr lang="en-US" sz="1000" b="1" dirty="0" smtClean="0">
              <a:latin typeface="Cambria" pitchFamily="18" charset="0"/>
            </a:endParaRPr>
          </a:p>
          <a:p>
            <a:pPr indent="457200"/>
            <a:r>
              <a:rPr lang="en-US" sz="2350" b="1" dirty="0" smtClean="0">
                <a:latin typeface="Cambria" pitchFamily="18" charset="0"/>
              </a:rPr>
              <a:t>Before providing the opposite list of virtues we ought to put on in </a:t>
            </a:r>
            <a:r>
              <a:rPr lang="en-US" sz="2350" b="1" dirty="0">
                <a:effectLst>
                  <a:outerShdw blurRad="38100" dist="38100" dir="2700000" algn="tl">
                    <a:srgbClr val="000000">
                      <a:alpha val="43137"/>
                    </a:srgbClr>
                  </a:outerShdw>
                </a:effectLst>
                <a:latin typeface="Cambria" pitchFamily="18" charset="0"/>
              </a:rPr>
              <a:t>3:12 – 14</a:t>
            </a:r>
            <a:r>
              <a:rPr lang="en-US" sz="2350" b="1" dirty="0" smtClean="0">
                <a:latin typeface="Cambria" pitchFamily="18" charset="0"/>
              </a:rPr>
              <a:t>, Paul supplies two transitional verses, in </a:t>
            </a:r>
            <a:r>
              <a:rPr lang="en-US" sz="2350" b="1" dirty="0" smtClean="0">
                <a:effectLst>
                  <a:outerShdw blurRad="38100" dist="38100" dir="2700000" algn="tl">
                    <a:srgbClr val="000000">
                      <a:alpha val="43137"/>
                    </a:srgbClr>
                  </a:outerShdw>
                </a:effectLst>
                <a:latin typeface="Cambria" pitchFamily="18" charset="0"/>
              </a:rPr>
              <a:t>3:10–11</a:t>
            </a:r>
            <a:r>
              <a:rPr lang="en-US" sz="2350" b="1" dirty="0" smtClean="0">
                <a:latin typeface="Cambria" pitchFamily="18" charset="0"/>
              </a:rPr>
              <a:t>, that explain the source of these new character traits.  </a:t>
            </a:r>
          </a:p>
          <a:p>
            <a:pPr indent="457200"/>
            <a:endParaRPr lang="en-US" sz="1000" b="1" dirty="0">
              <a:latin typeface="Cambria" pitchFamily="18" charset="0"/>
            </a:endParaRPr>
          </a:p>
          <a:p>
            <a:pPr indent="457200"/>
            <a:r>
              <a:rPr lang="en-US" sz="2350" b="1" dirty="0" smtClean="0">
                <a:latin typeface="Cambria" pitchFamily="18" charset="0"/>
              </a:rPr>
              <a:t>Since our old life without Christ came to an end when we </a:t>
            </a:r>
            <a:r>
              <a:rPr lang="en-US" sz="2350" b="1" i="1" dirty="0" smtClean="0">
                <a:latin typeface="Cambria" pitchFamily="18" charset="0"/>
              </a:rPr>
              <a:t>“Put off the old self with it’s evil practices</a:t>
            </a:r>
            <a:r>
              <a:rPr lang="en-US" sz="2350" b="1" dirty="0" smtClean="0">
                <a:latin typeface="Cambria" pitchFamily="18" charset="0"/>
              </a:rPr>
              <a:t>” (</a:t>
            </a:r>
            <a:r>
              <a:rPr lang="en-US" sz="2350" b="1" dirty="0" smtClean="0">
                <a:effectLst>
                  <a:outerShdw blurRad="38100" dist="38100" dir="2700000" algn="tl">
                    <a:srgbClr val="000000">
                      <a:alpha val="43137"/>
                    </a:srgbClr>
                  </a:outerShdw>
                </a:effectLst>
                <a:latin typeface="Cambria" pitchFamily="18" charset="0"/>
              </a:rPr>
              <a:t>3:9</a:t>
            </a:r>
            <a:r>
              <a:rPr lang="en-US" sz="2350" b="1" dirty="0" smtClean="0">
                <a:latin typeface="Cambria" pitchFamily="18" charset="0"/>
              </a:rPr>
              <a:t>). </a:t>
            </a:r>
          </a:p>
          <a:p>
            <a:pPr indent="457200"/>
            <a:endParaRPr lang="en-US" sz="1000" b="1" dirty="0" smtClean="0">
              <a:latin typeface="Cambria" pitchFamily="18" charset="0"/>
            </a:endParaRPr>
          </a:p>
          <a:p>
            <a:pPr indent="457200"/>
            <a:r>
              <a:rPr lang="en-US" sz="2350" b="1" dirty="0" smtClean="0">
                <a:latin typeface="Cambria" pitchFamily="18" charset="0"/>
              </a:rPr>
              <a:t>Now our new life in Christ has begun as we </a:t>
            </a:r>
            <a:r>
              <a:rPr lang="en-US" sz="2350" b="1" i="1" dirty="0" smtClean="0">
                <a:latin typeface="Cambria" pitchFamily="18" charset="0"/>
              </a:rPr>
              <a:t>“put on the new self who is being renewed”</a:t>
            </a:r>
            <a:r>
              <a:rPr lang="en-US" sz="2350" b="1" dirty="0" smtClean="0">
                <a:latin typeface="Cambria" pitchFamily="18" charset="0"/>
              </a:rPr>
              <a:t> (</a:t>
            </a:r>
            <a:r>
              <a:rPr lang="en-US" sz="2350" b="1" dirty="0" smtClean="0">
                <a:effectLst>
                  <a:outerShdw blurRad="38100" dist="38100" dir="2700000" algn="tl">
                    <a:srgbClr val="000000">
                      <a:alpha val="43137"/>
                    </a:srgbClr>
                  </a:outerShdw>
                </a:effectLst>
                <a:latin typeface="Cambria" pitchFamily="18" charset="0"/>
              </a:rPr>
              <a:t>3:10</a:t>
            </a:r>
            <a:r>
              <a:rPr lang="en-US" sz="2350" b="1" dirty="0" smtClean="0">
                <a:latin typeface="Cambria" pitchFamily="18" charset="0"/>
              </a:rPr>
              <a:t>).</a:t>
            </a:r>
          </a:p>
          <a:p>
            <a:pPr indent="457200"/>
            <a:endParaRPr lang="en-US" sz="1000" b="1" dirty="0">
              <a:latin typeface="Cambria" pitchFamily="18" charset="0"/>
            </a:endParaRPr>
          </a:p>
          <a:p>
            <a:pPr indent="457200"/>
            <a:r>
              <a:rPr lang="en-US" sz="2350" b="1" dirty="0" smtClean="0">
                <a:latin typeface="Cambria" pitchFamily="18" charset="0"/>
              </a:rPr>
              <a:t>This new life in Christ begins not with self-improvement or our turning over a new leaf.  It isn’t a pull yourself-up-by-the- bootstraps kind of reform. </a:t>
            </a:r>
            <a:endParaRPr lang="en-US" sz="1000" b="1" i="1" dirty="0">
              <a:latin typeface="Cambria" pitchFamily="18" charset="0"/>
            </a:endParaRPr>
          </a:p>
        </p:txBody>
      </p:sp>
    </p:spTree>
    <p:extLst>
      <p:ext uri="{BB962C8B-B14F-4D97-AF65-F5344CB8AC3E}">
        <p14:creationId xmlns:p14="http://schemas.microsoft.com/office/powerpoint/2010/main" xmlns="" val="20394963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3:10 – 11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06500"/>
            <a:ext cx="8763000" cy="5047536"/>
          </a:xfrm>
          <a:prstGeom prst="rect">
            <a:avLst/>
          </a:prstGeom>
          <a:noFill/>
          <a:effectLst/>
        </p:spPr>
        <p:txBody>
          <a:bodyPr wrap="square" rtlCol="0">
            <a:spAutoFit/>
          </a:bodyPr>
          <a:lstStyle/>
          <a:p>
            <a:pPr indent="457200"/>
            <a:r>
              <a:rPr lang="en-US" sz="2350" b="1" dirty="0" smtClean="0">
                <a:latin typeface="Cambria" pitchFamily="18" charset="0"/>
              </a:rPr>
              <a:t>The new birth is not something we can cause to happen ourselves.  Rather, as the apostle John says, the new birth comes by the Holy Spirit (</a:t>
            </a:r>
            <a:r>
              <a:rPr lang="en-US" sz="2350" b="1" dirty="0" smtClean="0">
                <a:effectLst>
                  <a:outerShdw blurRad="38100" dist="38100" dir="2700000" algn="tl">
                    <a:srgbClr val="000000">
                      <a:alpha val="43137"/>
                    </a:srgbClr>
                  </a:outerShdw>
                </a:effectLst>
                <a:latin typeface="Cambria" pitchFamily="18" charset="0"/>
              </a:rPr>
              <a:t>John 3:3-8</a:t>
            </a:r>
            <a:r>
              <a:rPr lang="en-US" sz="2350" b="1" dirty="0" smtClean="0">
                <a:latin typeface="Cambria" pitchFamily="18" charset="0"/>
              </a:rPr>
              <a:t>).  </a:t>
            </a:r>
          </a:p>
          <a:p>
            <a:pPr indent="457200"/>
            <a:endParaRPr lang="en-US" sz="1000" b="1" dirty="0">
              <a:latin typeface="Cambria" pitchFamily="18" charset="0"/>
            </a:endParaRPr>
          </a:p>
          <a:p>
            <a:pPr indent="457200"/>
            <a:r>
              <a:rPr lang="en-US" sz="2350" b="1" dirty="0" smtClean="0">
                <a:latin typeface="Cambria" pitchFamily="18" charset="0"/>
              </a:rPr>
              <a:t>Similarly, Peter says, </a:t>
            </a:r>
            <a:r>
              <a:rPr lang="en-US" sz="2350" b="1" i="1" dirty="0" smtClean="0">
                <a:latin typeface="Cambria" pitchFamily="18" charset="0"/>
              </a:rPr>
              <a:t>“Blessed be the God and Father of our Lord Jesus Christ, who according to His great mercy has caused us to be born again to a living hope through the resurrection of Jesus Christ from the dead”</a:t>
            </a:r>
            <a:r>
              <a:rPr lang="en-US" sz="2350" b="1" dirty="0" smtClean="0">
                <a:latin typeface="Cambria" pitchFamily="18" charset="0"/>
              </a:rPr>
              <a:t> (</a:t>
            </a:r>
            <a:r>
              <a:rPr lang="en-US" sz="2350" b="1" dirty="0" smtClean="0">
                <a:effectLst>
                  <a:outerShdw blurRad="38100" dist="38100" dir="2700000" algn="tl">
                    <a:srgbClr val="000000">
                      <a:alpha val="43137"/>
                    </a:srgbClr>
                  </a:outerShdw>
                </a:effectLst>
                <a:latin typeface="Cambria" pitchFamily="18" charset="0"/>
              </a:rPr>
              <a:t>1 Peter 1:3</a:t>
            </a:r>
            <a:r>
              <a:rPr lang="en-US" sz="2350" b="1" dirty="0" smtClean="0">
                <a:latin typeface="Cambria" pitchFamily="18" charset="0"/>
              </a:rPr>
              <a:t>). </a:t>
            </a:r>
          </a:p>
          <a:p>
            <a:pPr indent="457200"/>
            <a:endParaRPr lang="en-US" sz="1000" b="1" dirty="0">
              <a:latin typeface="Cambria" pitchFamily="18" charset="0"/>
            </a:endParaRPr>
          </a:p>
          <a:p>
            <a:pPr indent="457200"/>
            <a:r>
              <a:rPr lang="en-US" sz="2350" b="1" dirty="0" smtClean="0">
                <a:latin typeface="Cambria" pitchFamily="18" charset="0"/>
              </a:rPr>
              <a:t>God the Father showed mercy, Christ made the provision, and the Holy Spirit makes it happen. </a:t>
            </a:r>
          </a:p>
          <a:p>
            <a:pPr indent="457200"/>
            <a:endParaRPr lang="en-US" sz="1000" b="1" dirty="0">
              <a:latin typeface="Cambria" pitchFamily="18" charset="0"/>
            </a:endParaRPr>
          </a:p>
          <a:p>
            <a:pPr indent="457200"/>
            <a:r>
              <a:rPr lang="en-US" sz="2350" b="1" dirty="0" smtClean="0">
                <a:latin typeface="Cambria" pitchFamily="18" charset="0"/>
              </a:rPr>
              <a:t>This new nature we have received through the new birth makes it possible for us to be “renewed to a true knowledge according to the image of the One who created us” (</a:t>
            </a:r>
            <a:r>
              <a:rPr lang="en-US" sz="2350" b="1" dirty="0" smtClean="0">
                <a:effectLst>
                  <a:outerShdw blurRad="38100" dist="38100" dir="2700000" algn="tl">
                    <a:srgbClr val="000000">
                      <a:alpha val="43137"/>
                    </a:srgbClr>
                  </a:outerShdw>
                </a:effectLst>
                <a:latin typeface="Cambria" pitchFamily="18" charset="0"/>
              </a:rPr>
              <a:t>3:10</a:t>
            </a:r>
            <a:r>
              <a:rPr lang="en-US" sz="2350" b="1" dirty="0" smtClean="0">
                <a:latin typeface="Cambria" pitchFamily="18" charset="0"/>
              </a:rPr>
              <a:t>).  </a:t>
            </a:r>
          </a:p>
          <a:p>
            <a:pPr indent="457200"/>
            <a:endParaRPr lang="en-US" sz="1000" b="1" dirty="0">
              <a:latin typeface="Cambria" pitchFamily="18" charset="0"/>
            </a:endParaRPr>
          </a:p>
        </p:txBody>
      </p:sp>
    </p:spTree>
    <p:extLst>
      <p:ext uri="{BB962C8B-B14F-4D97-AF65-F5344CB8AC3E}">
        <p14:creationId xmlns:p14="http://schemas.microsoft.com/office/powerpoint/2010/main" xmlns="" val="20951626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3:10 – 11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371600"/>
            <a:ext cx="8763000" cy="3293209"/>
          </a:xfrm>
          <a:prstGeom prst="rect">
            <a:avLst/>
          </a:prstGeom>
          <a:noFill/>
          <a:effectLst/>
        </p:spPr>
        <p:txBody>
          <a:bodyPr wrap="square" rtlCol="0">
            <a:spAutoFit/>
          </a:bodyPr>
          <a:lstStyle/>
          <a:p>
            <a:pPr indent="457200"/>
            <a:r>
              <a:rPr lang="en-US" sz="2350" b="1" dirty="0" smtClean="0">
                <a:latin typeface="Cambria" pitchFamily="18" charset="0"/>
              </a:rPr>
              <a:t>Each person who is a believer has been placed into an eternal relationship with God. </a:t>
            </a:r>
            <a:r>
              <a:rPr lang="en-US" sz="2350" b="1" dirty="0">
                <a:latin typeface="Cambria" pitchFamily="18" charset="0"/>
              </a:rPr>
              <a:t>Each one of us has begun the journey of becoming like Him. </a:t>
            </a:r>
            <a:r>
              <a:rPr lang="en-US" sz="2350" b="1" dirty="0" smtClean="0">
                <a:latin typeface="Cambria" pitchFamily="18" charset="0"/>
              </a:rPr>
              <a:t> </a:t>
            </a:r>
            <a:endParaRPr lang="en-US" sz="2350" b="1" dirty="0">
              <a:latin typeface="Cambria" pitchFamily="18" charset="0"/>
            </a:endParaRPr>
          </a:p>
          <a:p>
            <a:pPr indent="457200"/>
            <a:endParaRPr lang="en-US" sz="1000" b="1" dirty="0">
              <a:latin typeface="Cambria" pitchFamily="18" charset="0"/>
            </a:endParaRPr>
          </a:p>
          <a:p>
            <a:pPr indent="457200"/>
            <a:r>
              <a:rPr lang="en-US" sz="2350" b="1" dirty="0" smtClean="0">
                <a:latin typeface="Cambria" pitchFamily="18" charset="0"/>
              </a:rPr>
              <a:t>Every Christian, regardless of racial, ethnic, national, or cultural background, is transformed into the likeness of Christ in the same way – by </a:t>
            </a:r>
            <a:r>
              <a:rPr lang="en-US" sz="2350" b="1" i="1" dirty="0" smtClean="0">
                <a:latin typeface="Cambria" pitchFamily="18" charset="0"/>
              </a:rPr>
              <a:t>grace</a:t>
            </a:r>
            <a:r>
              <a:rPr lang="en-US" sz="2350" b="1" dirty="0" smtClean="0">
                <a:latin typeface="Cambria" pitchFamily="18" charset="0"/>
              </a:rPr>
              <a:t> alone, through </a:t>
            </a:r>
            <a:r>
              <a:rPr lang="en-US" sz="2350" b="1" i="1" dirty="0" smtClean="0">
                <a:latin typeface="Cambria" pitchFamily="18" charset="0"/>
              </a:rPr>
              <a:t>faith</a:t>
            </a:r>
            <a:r>
              <a:rPr lang="en-US" sz="2350" b="1" dirty="0" smtClean="0">
                <a:latin typeface="Cambria" pitchFamily="18" charset="0"/>
              </a:rPr>
              <a:t> alone, in </a:t>
            </a:r>
            <a:r>
              <a:rPr lang="en-US" sz="2350" b="1" i="1" dirty="0" smtClean="0">
                <a:latin typeface="Cambria" pitchFamily="18" charset="0"/>
              </a:rPr>
              <a:t>Christ</a:t>
            </a:r>
            <a:r>
              <a:rPr lang="en-US" sz="2350" b="1" dirty="0" smtClean="0">
                <a:latin typeface="Cambria" pitchFamily="18" charset="0"/>
              </a:rPr>
              <a:t> alone (</a:t>
            </a:r>
            <a:r>
              <a:rPr lang="en-US" sz="2350" b="1" dirty="0" smtClean="0">
                <a:effectLst>
                  <a:outerShdw blurRad="38100" dist="38100" dir="2700000" algn="tl">
                    <a:srgbClr val="000000">
                      <a:alpha val="43137"/>
                    </a:srgbClr>
                  </a:outerShdw>
                </a:effectLst>
                <a:latin typeface="Cambria" pitchFamily="18" charset="0"/>
              </a:rPr>
              <a:t>3:11</a:t>
            </a:r>
            <a:r>
              <a:rPr lang="en-US" sz="2350" b="1" dirty="0" smtClean="0">
                <a:latin typeface="Cambria" pitchFamily="18" charset="0"/>
              </a:rPr>
              <a:t>).</a:t>
            </a:r>
          </a:p>
          <a:p>
            <a:pPr indent="457200"/>
            <a:endParaRPr lang="en-US" sz="1000" b="1" dirty="0">
              <a:latin typeface="Cambria" pitchFamily="18" charset="0"/>
            </a:endParaRPr>
          </a:p>
          <a:p>
            <a:pPr indent="457200"/>
            <a:r>
              <a:rPr lang="en-US" sz="2350" b="1" dirty="0" smtClean="0">
                <a:latin typeface="Cambria" pitchFamily="18" charset="0"/>
              </a:rPr>
              <a:t>Jesus Christ is sufficient as our life! </a:t>
            </a:r>
            <a:endParaRPr lang="en-US" sz="1000" b="1" dirty="0">
              <a:latin typeface="Cambria" pitchFamily="18" charset="0"/>
            </a:endParaRPr>
          </a:p>
        </p:txBody>
      </p:sp>
    </p:spTree>
    <p:extLst>
      <p:ext uri="{BB962C8B-B14F-4D97-AF65-F5344CB8AC3E}">
        <p14:creationId xmlns:p14="http://schemas.microsoft.com/office/powerpoint/2010/main" xmlns="" val="31380647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3:12–14</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295400"/>
            <a:ext cx="8305800" cy="3724096"/>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12 </a:t>
            </a:r>
            <a:r>
              <a:rPr lang="en-US" sz="2800" i="1" dirty="0">
                <a:latin typeface="Georgia" panose="02040502050405020303" pitchFamily="18" charset="0"/>
              </a:rPr>
              <a:t>Therefore, as the elect of God, holy </a:t>
            </a:r>
            <a:r>
              <a:rPr lang="en-US" sz="2800" i="1" dirty="0" smtClean="0">
                <a:latin typeface="Georgia" panose="02040502050405020303" pitchFamily="18" charset="0"/>
              </a:rPr>
              <a:t>and beloved,  put </a:t>
            </a:r>
            <a:r>
              <a:rPr lang="en-US" sz="2800" i="1" dirty="0">
                <a:latin typeface="Georgia" panose="02040502050405020303" pitchFamily="18" charset="0"/>
              </a:rPr>
              <a:t>on tender mercies, kindness, humility, meekness, longsuffering; </a:t>
            </a:r>
            <a:r>
              <a:rPr lang="en-US" sz="2800" b="1" i="1" baseline="30000" dirty="0">
                <a:latin typeface="Georgia" panose="02040502050405020303" pitchFamily="18" charset="0"/>
              </a:rPr>
              <a:t>13 </a:t>
            </a:r>
            <a:r>
              <a:rPr lang="en-US" sz="2800" i="1" dirty="0">
                <a:latin typeface="Georgia" panose="02040502050405020303" pitchFamily="18" charset="0"/>
              </a:rPr>
              <a:t>bearing with one another, and forgiving one another, if anyone has a complaint against another; even as Christ forgave you, so you also must do</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a:latin typeface="Georgia" panose="02040502050405020303" pitchFamily="18" charset="0"/>
              </a:rPr>
              <a:t>14 </a:t>
            </a:r>
            <a:r>
              <a:rPr lang="en-US" sz="2800" i="1" dirty="0">
                <a:latin typeface="Georgia" panose="02040502050405020303" pitchFamily="18" charset="0"/>
              </a:rPr>
              <a:t>But above all these things put on love, which is the bond of </a:t>
            </a:r>
            <a:r>
              <a:rPr lang="en-US" sz="2800" i="1" dirty="0" smtClean="0">
                <a:latin typeface="Georgia" panose="02040502050405020303" pitchFamily="18" charset="0"/>
              </a:rPr>
              <a:t>perfection.</a:t>
            </a:r>
            <a:endParaRPr lang="en-US" sz="2800" i="1" dirty="0">
              <a:latin typeface="Georgia" panose="02040502050405020303" pitchFamily="18" charset="0"/>
              <a:ea typeface="Cambria" panose="02040503050406030204" pitchFamily="18" charset="0"/>
            </a:endParaRPr>
          </a:p>
        </p:txBody>
      </p:sp>
    </p:spTree>
    <p:extLst>
      <p:ext uri="{BB962C8B-B14F-4D97-AF65-F5344CB8AC3E}">
        <p14:creationId xmlns:p14="http://schemas.microsoft.com/office/powerpoint/2010/main" xmlns="" val="26419496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76225" y="22225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3:12 – 14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164166" y="1136650"/>
            <a:ext cx="8763000" cy="5509200"/>
          </a:xfrm>
          <a:prstGeom prst="rect">
            <a:avLst/>
          </a:prstGeom>
          <a:noFill/>
          <a:effectLst/>
        </p:spPr>
        <p:txBody>
          <a:bodyPr wrap="square" rtlCol="0">
            <a:spAutoFit/>
          </a:bodyPr>
          <a:lstStyle/>
          <a:p>
            <a:pPr indent="457200"/>
            <a:r>
              <a:rPr lang="en-US" sz="2300" b="1" dirty="0" smtClean="0">
                <a:latin typeface="Cambria" pitchFamily="18" charset="0"/>
              </a:rPr>
              <a:t>This radical transformation in our relationship with God that begins when we are born again calls for a radical change in our external actions.</a:t>
            </a:r>
          </a:p>
          <a:p>
            <a:pPr indent="457200"/>
            <a:endParaRPr lang="en-US" sz="1000" b="1" dirty="0">
              <a:latin typeface="Cambria" pitchFamily="18" charset="0"/>
            </a:endParaRPr>
          </a:p>
          <a:p>
            <a:pPr indent="457200"/>
            <a:r>
              <a:rPr lang="en-US" sz="2300" b="1" dirty="0" smtClean="0">
                <a:latin typeface="Cambria" pitchFamily="18" charset="0"/>
              </a:rPr>
              <a:t>In </a:t>
            </a:r>
            <a:r>
              <a:rPr lang="en-US" sz="2300" b="1" dirty="0" smtClean="0">
                <a:effectLst>
                  <a:outerShdw blurRad="38100" dist="38100" dir="2700000" algn="tl">
                    <a:srgbClr val="000000">
                      <a:alpha val="43137"/>
                    </a:srgbClr>
                  </a:outerShdw>
                </a:effectLst>
                <a:latin typeface="Cambria" pitchFamily="18" charset="0"/>
              </a:rPr>
              <a:t>3:12-14</a:t>
            </a:r>
            <a:r>
              <a:rPr lang="en-US" sz="2300" b="1" dirty="0" smtClean="0">
                <a:latin typeface="Cambria" pitchFamily="18" charset="0"/>
              </a:rPr>
              <a:t>, using an image of changing clothes, Paul weaves together the threads of a new garment of righteousness to match our new identity as </a:t>
            </a:r>
            <a:r>
              <a:rPr lang="en-US" sz="2300" b="1" i="1" dirty="0" smtClean="0">
                <a:latin typeface="Cambria" pitchFamily="18" charset="0"/>
              </a:rPr>
              <a:t>“those chosen of God </a:t>
            </a:r>
            <a:r>
              <a:rPr lang="en-US" sz="2300" b="1" i="1" u="sng" dirty="0" smtClean="0">
                <a:latin typeface="Cambria" pitchFamily="18" charset="0"/>
              </a:rPr>
              <a:t>holy</a:t>
            </a:r>
            <a:r>
              <a:rPr lang="en-US" sz="2300" b="1" i="1" dirty="0" smtClean="0">
                <a:latin typeface="Cambria" pitchFamily="18" charset="0"/>
              </a:rPr>
              <a:t> and </a:t>
            </a:r>
            <a:r>
              <a:rPr lang="en-US" sz="2300" b="1" i="1" u="sng" dirty="0" smtClean="0">
                <a:latin typeface="Cambria" pitchFamily="18" charset="0"/>
              </a:rPr>
              <a:t>beloved.</a:t>
            </a:r>
            <a:r>
              <a:rPr lang="en-US" sz="2300" b="1" dirty="0" smtClean="0">
                <a:latin typeface="Cambria" pitchFamily="18" charset="0"/>
              </a:rPr>
              <a:t>” That are “</a:t>
            </a:r>
            <a:r>
              <a:rPr lang="en-US" sz="2300" b="1" i="1" dirty="0" smtClean="0">
                <a:latin typeface="Cambria" pitchFamily="18" charset="0"/>
              </a:rPr>
              <a:t>held together by love the bond of unity</a:t>
            </a:r>
            <a:r>
              <a:rPr lang="en-US" sz="2300" b="1" dirty="0" smtClean="0">
                <a:latin typeface="Cambria" pitchFamily="18" charset="0"/>
              </a:rPr>
              <a:t>.”</a:t>
            </a:r>
          </a:p>
          <a:p>
            <a:pPr indent="457200"/>
            <a:endParaRPr lang="en-US" sz="1000" b="1" dirty="0">
              <a:latin typeface="Cambria" pitchFamily="18" charset="0"/>
            </a:endParaRPr>
          </a:p>
          <a:p>
            <a:pPr indent="457200"/>
            <a:r>
              <a:rPr lang="en-US" sz="2300" b="1" dirty="0" smtClean="0">
                <a:latin typeface="Cambria" pitchFamily="18" charset="0"/>
              </a:rPr>
              <a:t>This sampling of virtues, constitutes a complete reversal of the three categories of wicked practices described in </a:t>
            </a:r>
            <a:r>
              <a:rPr lang="en-US" sz="2300" b="1" dirty="0" smtClean="0">
                <a:effectLst>
                  <a:outerShdw blurRad="38100" dist="38100" dir="2700000" algn="tl">
                    <a:srgbClr val="000000">
                      <a:alpha val="43137"/>
                    </a:srgbClr>
                  </a:outerShdw>
                </a:effectLst>
                <a:latin typeface="Cambria" pitchFamily="18" charset="0"/>
              </a:rPr>
              <a:t>3:5-9</a:t>
            </a:r>
            <a:r>
              <a:rPr lang="en-US" sz="2300" b="1" dirty="0" smtClean="0">
                <a:latin typeface="Cambria" pitchFamily="18" charset="0"/>
              </a:rPr>
              <a:t>, that characterized our life without Christ. </a:t>
            </a:r>
          </a:p>
          <a:p>
            <a:pPr indent="457200"/>
            <a:endParaRPr lang="en-US" sz="1000" b="1" dirty="0">
              <a:latin typeface="Cambria" pitchFamily="18" charset="0"/>
            </a:endParaRPr>
          </a:p>
          <a:p>
            <a:pPr indent="457200"/>
            <a:r>
              <a:rPr lang="en-US" sz="2300" b="1" dirty="0" smtClean="0">
                <a:latin typeface="Cambria" pitchFamily="18" charset="0"/>
              </a:rPr>
              <a:t>Instead of sensuality, materialism, and negative emotionalism, we are to have compassion, kindness, humility, gentleness, patience, tolerance, forgiveness, forbearance, love and unity (</a:t>
            </a:r>
            <a:r>
              <a:rPr lang="en-US" sz="2300" b="1" dirty="0" smtClean="0">
                <a:effectLst>
                  <a:outerShdw blurRad="38100" dist="38100" dir="2700000" algn="tl">
                    <a:srgbClr val="000000">
                      <a:alpha val="43137"/>
                    </a:srgbClr>
                  </a:outerShdw>
                </a:effectLst>
                <a:latin typeface="Cambria" pitchFamily="18" charset="0"/>
              </a:rPr>
              <a:t>3:12-14</a:t>
            </a:r>
            <a:r>
              <a:rPr lang="en-US" sz="2300" b="1" dirty="0" smtClean="0">
                <a:latin typeface="Cambria" pitchFamily="18" charset="0"/>
              </a:rPr>
              <a:t>).  </a:t>
            </a:r>
            <a:endParaRPr lang="en-US" sz="2300" b="1" dirty="0">
              <a:latin typeface="Cambria" pitchFamily="18" charset="0"/>
            </a:endParaRPr>
          </a:p>
        </p:txBody>
      </p:sp>
    </p:spTree>
    <p:extLst>
      <p:ext uri="{BB962C8B-B14F-4D97-AF65-F5344CB8AC3E}">
        <p14:creationId xmlns:p14="http://schemas.microsoft.com/office/powerpoint/2010/main" xmlns="" val="34990335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76225" y="22225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3:12 – 14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00025" y="1206501"/>
            <a:ext cx="8763000" cy="5499100"/>
          </a:xfrm>
          <a:prstGeom prst="rect">
            <a:avLst/>
          </a:prstGeom>
          <a:noFill/>
          <a:effectLst/>
        </p:spPr>
        <p:txBody>
          <a:bodyPr wrap="square" rtlCol="0">
            <a:spAutoFit/>
          </a:bodyPr>
          <a:lstStyle/>
          <a:p>
            <a:pPr indent="457200"/>
            <a:r>
              <a:rPr lang="en-US" sz="2300" b="1" dirty="0" smtClean="0">
                <a:latin typeface="Cambria" pitchFamily="18" charset="0"/>
              </a:rPr>
              <a:t>Paul could have added many more qualities to this list. However, his purpose isn’t to give an exhaustive checklist, but rather to provide a general pattern of the Spirit-enabled, Christ-honoring lives we should live as the children of God.   </a:t>
            </a:r>
          </a:p>
          <a:p>
            <a:pPr indent="457200"/>
            <a:endParaRPr lang="en-US" sz="1000" b="1" dirty="0">
              <a:latin typeface="Cambria" pitchFamily="18" charset="0"/>
            </a:endParaRPr>
          </a:p>
          <a:p>
            <a:pPr indent="457200"/>
            <a:r>
              <a:rPr lang="en-US" sz="2300" b="1" dirty="0" smtClean="0">
                <a:latin typeface="Cambria" pitchFamily="18" charset="0"/>
              </a:rPr>
              <a:t>What a magnificent pattern for our new garment of righteousness!  This grand blend of qualities needed in our extreme makeover from hell-bound sinners to heaven-bound saint!</a:t>
            </a:r>
          </a:p>
          <a:p>
            <a:pPr indent="457200"/>
            <a:endParaRPr lang="en-US" sz="1000" b="1" dirty="0">
              <a:latin typeface="Cambria" pitchFamily="18" charset="0"/>
            </a:endParaRPr>
          </a:p>
          <a:p>
            <a:pPr indent="457200"/>
            <a:r>
              <a:rPr lang="en-US" sz="2300" b="1" dirty="0" smtClean="0">
                <a:latin typeface="Cambria" pitchFamily="18" charset="0"/>
              </a:rPr>
              <a:t>When these virtues characterize our new lives in Christ, everybody benefits.  God uses us to touch the lives of others, to encourage them in their relationship with the Lord.  </a:t>
            </a:r>
          </a:p>
          <a:p>
            <a:pPr indent="457200"/>
            <a:endParaRPr lang="en-US" sz="1000" b="1" dirty="0" smtClean="0">
              <a:latin typeface="Cambria" pitchFamily="18" charset="0"/>
            </a:endParaRPr>
          </a:p>
          <a:p>
            <a:pPr indent="457200"/>
            <a:r>
              <a:rPr lang="en-US" sz="2300" b="1" dirty="0" smtClean="0">
                <a:latin typeface="Cambria" pitchFamily="18" charset="0"/>
              </a:rPr>
              <a:t>We must think of ourselves not simply as recipients of God’s renovating work but also as spiritual mentors for others on the same journey.</a:t>
            </a:r>
            <a:endParaRPr lang="en-US" sz="1000" b="1" dirty="0">
              <a:latin typeface="Cambria" pitchFamily="18" charset="0"/>
            </a:endParaRPr>
          </a:p>
        </p:txBody>
      </p:sp>
    </p:spTree>
    <p:extLst>
      <p:ext uri="{BB962C8B-B14F-4D97-AF65-F5344CB8AC3E}">
        <p14:creationId xmlns:p14="http://schemas.microsoft.com/office/powerpoint/2010/main" xmlns="" val="22883845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06500"/>
            <a:ext cx="8534400" cy="4616648"/>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The fact of our future glory should compel us to live new lives that follow the pattern of Christ in the “here and now.”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This new life in which we live as faithful imitators of Christ will affect all dimensions of our lives including our marriage, family, and even our employment.</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In contrast to the speculative and cerebral notions of budding Gnostic heresies, the Christian life is meant to impact our present life on earth in a practical way --   lived out in the minute-by-minute here and now of everyday life.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And in order to live this new life, we need to depend entirely on the sufficiency of Jesus Christ, who is our Life.  </a:t>
            </a:r>
          </a:p>
        </p:txBody>
      </p:sp>
    </p:spTree>
    <p:extLst>
      <p:ext uri="{BB962C8B-B14F-4D97-AF65-F5344CB8AC3E}">
        <p14:creationId xmlns:p14="http://schemas.microsoft.com/office/powerpoint/2010/main" xmlns="" val="25263355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707886"/>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Constantia" pitchFamily="18" charset="0"/>
              </a:rPr>
              <a:t>Beginning Your Wardrobe Change</a:t>
            </a:r>
            <a:endParaRPr lang="en-US" sz="40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Beginning Your Wardrobe change</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77282"/>
            <a:ext cx="8610600" cy="5037276"/>
          </a:xfrm>
          <a:prstGeom prst="rect">
            <a:avLst/>
          </a:prstGeom>
          <a:noFill/>
          <a:effectLst/>
        </p:spPr>
        <p:txBody>
          <a:bodyPr wrap="square" rtlCol="0">
            <a:spAutoFit/>
          </a:bodyPr>
          <a:lstStyle/>
          <a:p>
            <a:pPr>
              <a:spcAft>
                <a:spcPts val="10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Beginning Your Wardrobe Change . . .  </a:t>
            </a:r>
          </a:p>
          <a:p>
            <a:pPr indent="457200">
              <a:spcAft>
                <a:spcPts val="1000"/>
              </a:spcAft>
            </a:pPr>
            <a:r>
              <a:rPr lang="en-US" sz="2400" b="1" dirty="0" smtClean="0">
                <a:latin typeface="Cambria" pitchFamily="18" charset="0"/>
              </a:rPr>
              <a:t>Despite our differences, one thing we all share in common is the struggle against our </a:t>
            </a:r>
            <a:r>
              <a:rPr lang="en-US" sz="2400" b="1" i="1" dirty="0" smtClean="0">
                <a:latin typeface="Cambria" pitchFamily="18" charset="0"/>
              </a:rPr>
              <a:t>“old self with its sinful practices”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3:9</a:t>
            </a:r>
            <a:r>
              <a:rPr lang="en-US" sz="2400" b="1" dirty="0" smtClean="0">
                <a:latin typeface="Cambria" pitchFamily="18" charset="0"/>
              </a:rPr>
              <a:t>). </a:t>
            </a:r>
          </a:p>
          <a:p>
            <a:pPr indent="457200">
              <a:spcAft>
                <a:spcPts val="1000"/>
              </a:spcAft>
            </a:pPr>
            <a:r>
              <a:rPr lang="en-US" sz="2400" b="1" dirty="0" smtClean="0">
                <a:latin typeface="Cambria" pitchFamily="18" charset="0"/>
              </a:rPr>
              <a:t>However, each of us faces unique weaknesses and temptations as we progress toward living lives according    to the </a:t>
            </a:r>
            <a:r>
              <a:rPr lang="en-US" sz="2400" b="1" i="1" dirty="0" smtClean="0">
                <a:latin typeface="Cambria" pitchFamily="18" charset="0"/>
              </a:rPr>
              <a:t>“new self”</a:t>
            </a:r>
            <a:r>
              <a:rPr lang="en-US" sz="2400" b="1" dirty="0" smtClean="0">
                <a:latin typeface="Cambria" pitchFamily="18" charset="0"/>
              </a:rPr>
              <a:t> created by the Spirit after the likeness of Christ (</a:t>
            </a:r>
            <a:r>
              <a:rPr lang="en-US" sz="2400" b="1" dirty="0" smtClean="0">
                <a:effectLst>
                  <a:outerShdw blurRad="38100" dist="38100" dir="2700000" algn="tl">
                    <a:srgbClr val="000000">
                      <a:alpha val="43137"/>
                    </a:srgbClr>
                  </a:outerShdw>
                </a:effectLst>
                <a:latin typeface="Cambria" pitchFamily="18" charset="0"/>
              </a:rPr>
              <a:t>3:10</a:t>
            </a:r>
            <a:r>
              <a:rPr lang="en-US" sz="2400" b="1" dirty="0" smtClean="0">
                <a:latin typeface="Cambria" pitchFamily="18" charset="0"/>
              </a:rPr>
              <a:t>).  </a:t>
            </a:r>
          </a:p>
          <a:p>
            <a:pPr indent="457200">
              <a:spcAft>
                <a:spcPts val="1000"/>
              </a:spcAft>
            </a:pPr>
            <a:r>
              <a:rPr lang="en-US" sz="2400" b="1" i="1" dirty="0" smtClean="0">
                <a:latin typeface="Cambria" pitchFamily="18" charset="0"/>
              </a:rPr>
              <a:t>Let look at this spiritual wardrobe!</a:t>
            </a:r>
          </a:p>
          <a:p>
            <a:pPr indent="457200">
              <a:spcAft>
                <a:spcPts val="1000"/>
              </a:spcAft>
            </a:pPr>
            <a:r>
              <a:rPr lang="en-US" sz="2400" b="1" dirty="0" smtClean="0">
                <a:latin typeface="Cambria" pitchFamily="18" charset="0"/>
              </a:rPr>
              <a:t>The </a:t>
            </a:r>
            <a:r>
              <a:rPr lang="en-US" sz="2400" b="1" dirty="0">
                <a:latin typeface="Cambria" pitchFamily="18" charset="0"/>
              </a:rPr>
              <a:t>following chart contrasts the kinds of </a:t>
            </a:r>
            <a:r>
              <a:rPr lang="en-US" sz="2400" b="1" dirty="0" smtClean="0">
                <a:latin typeface="Cambria" pitchFamily="18" charset="0"/>
              </a:rPr>
              <a:t>vices, of the old life, </a:t>
            </a:r>
            <a:r>
              <a:rPr lang="en-US" sz="2400" b="1" dirty="0">
                <a:latin typeface="Cambria" pitchFamily="18" charset="0"/>
              </a:rPr>
              <a:t>we are to </a:t>
            </a:r>
            <a:r>
              <a:rPr lang="en-US" sz="2400" b="1" dirty="0" smtClean="0">
                <a:latin typeface="Cambria" pitchFamily="18" charset="0"/>
              </a:rPr>
              <a:t>put off with </a:t>
            </a:r>
            <a:r>
              <a:rPr lang="en-US" sz="2400" b="1" dirty="0">
                <a:latin typeface="Cambria" pitchFamily="18" charset="0"/>
              </a:rPr>
              <a:t>the type of </a:t>
            </a:r>
            <a:r>
              <a:rPr lang="en-US" sz="2400" b="1" dirty="0" smtClean="0">
                <a:latin typeface="Cambria" pitchFamily="18" charset="0"/>
              </a:rPr>
              <a:t>virtues, of the new life, </a:t>
            </a:r>
            <a:r>
              <a:rPr lang="en-US" sz="2400" b="1" dirty="0">
                <a:latin typeface="Cambria" pitchFamily="18" charset="0"/>
              </a:rPr>
              <a:t>we are to put on. </a:t>
            </a:r>
            <a:endParaRPr lang="en-US" sz="2400" b="1" dirty="0" smtClean="0">
              <a:latin typeface="Cambria" pitchFamily="18" charset="0"/>
            </a:endParaRPr>
          </a:p>
        </p:txBody>
      </p:sp>
    </p:spTree>
    <p:extLst>
      <p:ext uri="{BB962C8B-B14F-4D97-AF65-F5344CB8AC3E}">
        <p14:creationId xmlns:p14="http://schemas.microsoft.com/office/powerpoint/2010/main" xmlns="" val="873135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Beginning Your Wardrobe change</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0522" y="5469562"/>
            <a:ext cx="8610600" cy="1154162"/>
          </a:xfrm>
          <a:prstGeom prst="rect">
            <a:avLst/>
          </a:prstGeom>
          <a:noFill/>
          <a:effectLst/>
        </p:spPr>
        <p:txBody>
          <a:bodyPr wrap="square" rtlCol="0">
            <a:spAutoFit/>
          </a:bodyPr>
          <a:lstStyle/>
          <a:p>
            <a:pPr>
              <a:spcAft>
                <a:spcPts val="1000"/>
              </a:spcAft>
            </a:pPr>
            <a:r>
              <a:rPr lang="en-US" sz="2300" b="1" dirty="0" smtClean="0">
                <a:latin typeface="Cambria" pitchFamily="18" charset="0"/>
              </a:rPr>
              <a:t>This </a:t>
            </a:r>
            <a:r>
              <a:rPr lang="en-US" sz="2300" b="1" dirty="0">
                <a:latin typeface="Cambria" pitchFamily="18" charset="0"/>
              </a:rPr>
              <a:t>list does not completely mirror Paul’s list in verses </a:t>
            </a:r>
            <a:r>
              <a:rPr lang="en-US" sz="2300" b="1" dirty="0" smtClean="0">
                <a:effectLst>
                  <a:outerShdw blurRad="38100" dist="38100" dir="2700000" algn="tl">
                    <a:srgbClr val="000000">
                      <a:alpha val="43137"/>
                    </a:srgbClr>
                  </a:outerShdw>
                </a:effectLst>
                <a:latin typeface="Cambria" pitchFamily="18" charset="0"/>
              </a:rPr>
              <a:t>1–14</a:t>
            </a:r>
            <a:r>
              <a:rPr lang="en-US" sz="2300" b="1" dirty="0">
                <a:latin typeface="Cambria" pitchFamily="18" charset="0"/>
              </a:rPr>
              <a:t>, </a:t>
            </a:r>
            <a:r>
              <a:rPr lang="en-US" sz="2300" b="1" dirty="0" smtClean="0">
                <a:latin typeface="Cambria" pitchFamily="18" charset="0"/>
              </a:rPr>
              <a:t>however it does give </a:t>
            </a:r>
            <a:r>
              <a:rPr lang="en-US" sz="2300" b="1" dirty="0">
                <a:latin typeface="Cambria" pitchFamily="18" charset="0"/>
              </a:rPr>
              <a:t>us a diagnostic tool to help evaluate our </a:t>
            </a:r>
            <a:r>
              <a:rPr lang="en-US" sz="2300" b="1" dirty="0" smtClean="0">
                <a:latin typeface="Cambria" pitchFamily="18" charset="0"/>
              </a:rPr>
              <a:t>own </a:t>
            </a:r>
            <a:r>
              <a:rPr lang="en-US" sz="2300" b="1" i="1" dirty="0" smtClean="0">
                <a:effectLst>
                  <a:outerShdw blurRad="38100" dist="38100" dir="2700000" algn="tl">
                    <a:srgbClr val="000000">
                      <a:alpha val="43137"/>
                    </a:srgbClr>
                  </a:outerShdw>
                </a:effectLst>
                <a:latin typeface="Cambria" pitchFamily="18" charset="0"/>
              </a:rPr>
              <a:t>Spiritual Wardrobe</a:t>
            </a:r>
            <a:r>
              <a:rPr lang="en-US" sz="2300" b="1" dirty="0" smtClean="0">
                <a:latin typeface="Cambria" pitchFamily="18" charset="0"/>
              </a:rPr>
              <a:t>. </a:t>
            </a:r>
            <a:endParaRPr lang="en-US" sz="2300" b="1" dirty="0">
              <a:latin typeface="Cambria"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122" y="1134319"/>
            <a:ext cx="7391400" cy="4259043"/>
          </a:xfrm>
          <a:prstGeom prst="rect">
            <a:avLst/>
          </a:prstGeom>
          <a:ln>
            <a:noFill/>
          </a:ln>
          <a:effectLst>
            <a:softEdge rad="112500"/>
          </a:effectLst>
        </p:spPr>
      </p:pic>
    </p:spTree>
    <p:extLst>
      <p:ext uri="{BB962C8B-B14F-4D97-AF65-F5344CB8AC3E}">
        <p14:creationId xmlns:p14="http://schemas.microsoft.com/office/powerpoint/2010/main" xmlns="" val="4047790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Beginning Your Wardrobe change</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10600" cy="5406608"/>
          </a:xfrm>
          <a:prstGeom prst="rect">
            <a:avLst/>
          </a:prstGeom>
          <a:noFill/>
          <a:effectLst/>
        </p:spPr>
        <p:txBody>
          <a:bodyPr wrap="square" rtlCol="0">
            <a:spAutoFit/>
          </a:bodyPr>
          <a:lstStyle/>
          <a:p>
            <a:pPr indent="457200">
              <a:spcAft>
                <a:spcPts val="1000"/>
              </a:spcAft>
            </a:pPr>
            <a:r>
              <a:rPr lang="en-US" sz="2400" b="1" dirty="0" smtClean="0">
                <a:latin typeface="Cambria" pitchFamily="18" charset="0"/>
              </a:rPr>
              <a:t>So lets </a:t>
            </a:r>
            <a:r>
              <a:rPr lang="en-US" sz="2400" b="1" dirty="0">
                <a:latin typeface="Cambria" pitchFamily="18" charset="0"/>
              </a:rPr>
              <a:t>take a few moments to critically examine where we are in our personal </a:t>
            </a:r>
            <a:r>
              <a:rPr lang="en-US" sz="2400" b="1" i="1" dirty="0">
                <a:effectLst>
                  <a:outerShdw blurRad="38100" dist="38100" dir="2700000" algn="tl">
                    <a:srgbClr val="000000">
                      <a:alpha val="43137"/>
                    </a:srgbClr>
                  </a:outerShdw>
                </a:effectLst>
                <a:latin typeface="Cambria" pitchFamily="18" charset="0"/>
              </a:rPr>
              <a:t>spiritual wardrobe </a:t>
            </a:r>
            <a:r>
              <a:rPr lang="en-US" sz="2400" b="1" dirty="0" smtClean="0">
                <a:latin typeface="Cambria" pitchFamily="18" charset="0"/>
              </a:rPr>
              <a:t>change. </a:t>
            </a:r>
          </a:p>
          <a:p>
            <a:pPr>
              <a:spcAft>
                <a:spcPts val="1000"/>
              </a:spcAft>
            </a:pPr>
            <a:r>
              <a:rPr lang="en-US" sz="2400" b="1" i="1" dirty="0">
                <a:effectLst>
                  <a:outerShdw blurRad="38100" dist="38100" dir="2700000" algn="tl">
                    <a:srgbClr val="000000">
                      <a:alpha val="43137"/>
                    </a:srgbClr>
                  </a:outerShdw>
                </a:effectLst>
                <a:latin typeface="Cambria" pitchFamily="18" charset="0"/>
              </a:rPr>
              <a:t>Exercise</a:t>
            </a:r>
            <a:r>
              <a:rPr lang="en-US" sz="2400" b="1" dirty="0" smtClean="0">
                <a:latin typeface="Cambria" pitchFamily="18" charset="0"/>
              </a:rPr>
              <a:t>:</a:t>
            </a:r>
          </a:p>
          <a:p>
            <a:pPr marL="457200" indent="-457200">
              <a:spcAft>
                <a:spcPts val="1000"/>
              </a:spcAft>
              <a:buFont typeface="+mj-lt"/>
              <a:buAutoNum type="arabicPeriod"/>
            </a:pPr>
            <a:r>
              <a:rPr lang="en-US" sz="2400" b="1" dirty="0" smtClean="0">
                <a:latin typeface="Cambria" pitchFamily="18" charset="0"/>
              </a:rPr>
              <a:t>Examine both list mark any vices or virtues you think tend to characterize your daily life.  Mark only those things that have become habits (good or bad).</a:t>
            </a:r>
          </a:p>
          <a:p>
            <a:pPr marL="457200" indent="-457200">
              <a:spcAft>
                <a:spcPts val="1000"/>
              </a:spcAft>
              <a:buFont typeface="+mj-lt"/>
              <a:buAutoNum type="arabicPeriod"/>
            </a:pPr>
            <a:r>
              <a:rPr lang="en-US" sz="2400" b="1" dirty="0" smtClean="0">
                <a:latin typeface="Cambria" pitchFamily="18" charset="0"/>
              </a:rPr>
              <a:t>For each vice you need to discard find at least one virtue that would counter or cancel it out.  </a:t>
            </a:r>
            <a:r>
              <a:rPr lang="en-US" sz="2400" b="1" dirty="0" smtClean="0">
                <a:effectLst>
                  <a:outerShdw blurRad="38100" dist="38100" dir="2700000" algn="tl">
                    <a:srgbClr val="000000">
                      <a:alpha val="43137"/>
                    </a:srgbClr>
                  </a:outerShdw>
                </a:effectLst>
                <a:latin typeface="Cambria" pitchFamily="18" charset="0"/>
              </a:rPr>
              <a:t>Example</a:t>
            </a:r>
            <a:r>
              <a:rPr lang="en-US" sz="2400" b="1" dirty="0" smtClean="0">
                <a:latin typeface="Cambria" pitchFamily="18" charset="0"/>
              </a:rPr>
              <a:t>: If </a:t>
            </a:r>
            <a:r>
              <a:rPr lang="en-US" sz="2400" b="1" dirty="0">
                <a:latin typeface="Cambria" pitchFamily="18" charset="0"/>
              </a:rPr>
              <a:t>you struggle with the vice of greed, you could cultivate the virtues of charity, generosity, and contentment. </a:t>
            </a:r>
            <a:endParaRPr lang="en-US" sz="2400" b="1" dirty="0" smtClean="0">
              <a:latin typeface="Cambria" pitchFamily="18" charset="0"/>
            </a:endParaRPr>
          </a:p>
          <a:p>
            <a:pPr indent="457200">
              <a:spcAft>
                <a:spcPts val="1000"/>
              </a:spcAft>
            </a:pPr>
            <a:r>
              <a:rPr lang="en-US" sz="2400" b="1" dirty="0">
                <a:latin typeface="Cambria" pitchFamily="18" charset="0"/>
              </a:rPr>
              <a:t>Now consider other specific ways to begin </a:t>
            </a:r>
            <a:r>
              <a:rPr lang="en-US" sz="2400" b="1" dirty="0" smtClean="0">
                <a:latin typeface="Cambria" pitchFamily="18" charset="0"/>
              </a:rPr>
              <a:t>putting off the </a:t>
            </a:r>
            <a:r>
              <a:rPr lang="en-US" sz="2400" b="1" dirty="0">
                <a:latin typeface="Cambria" pitchFamily="18" charset="0"/>
              </a:rPr>
              <a:t>sinful deeds of the old self and putting on the righteous deeds of the new self. </a:t>
            </a:r>
            <a:endParaRPr lang="en-US" sz="2400" b="1" dirty="0" smtClean="0">
              <a:latin typeface="Cambria" pitchFamily="18" charset="0"/>
            </a:endParaRPr>
          </a:p>
        </p:txBody>
      </p:sp>
    </p:spTree>
    <p:extLst>
      <p:ext uri="{BB962C8B-B14F-4D97-AF65-F5344CB8AC3E}">
        <p14:creationId xmlns:p14="http://schemas.microsoft.com/office/powerpoint/2010/main" xmlns="" val="36288264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Beginning Your Wardrobe change</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04900"/>
            <a:ext cx="8610600" cy="4555093"/>
          </a:xfrm>
          <a:prstGeom prst="rect">
            <a:avLst/>
          </a:prstGeom>
          <a:noFill/>
          <a:effectLst/>
        </p:spPr>
        <p:txBody>
          <a:bodyPr wrap="square" rtlCol="0">
            <a:spAutoFit/>
          </a:bodyPr>
          <a:lstStyle/>
          <a:p>
            <a:pPr>
              <a:spcAft>
                <a:spcPts val="1000"/>
              </a:spcAft>
            </a:pP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Finally, remember that you can’t do this on your own. </a:t>
            </a:r>
          </a:p>
          <a:p>
            <a:pPr>
              <a:spcAft>
                <a:spcPts val="1000"/>
              </a:spcAft>
            </a:pPr>
            <a:r>
              <a:rPr lang="en-US" sz="2400" b="1" dirty="0" smtClean="0">
                <a:latin typeface="Cambria" pitchFamily="18" charset="0"/>
              </a:rPr>
              <a:t>Experience isn’t the best teacher, </a:t>
            </a:r>
            <a:r>
              <a:rPr lang="en-US" sz="2400" b="1" i="1" dirty="0" smtClean="0">
                <a:effectLst>
                  <a:outerShdw blurRad="38100" dist="38100" dir="2700000" algn="tl">
                    <a:srgbClr val="000000">
                      <a:alpha val="43137"/>
                    </a:srgbClr>
                  </a:outerShdw>
                </a:effectLst>
                <a:latin typeface="Cambria" pitchFamily="18" charset="0"/>
              </a:rPr>
              <a:t>Guided Experience</a:t>
            </a:r>
            <a:r>
              <a:rPr lang="en-US" sz="2400" b="1" dirty="0" smtClean="0">
                <a:latin typeface="Cambria" pitchFamily="18" charset="0"/>
              </a:rPr>
              <a:t> is:</a:t>
            </a:r>
          </a:p>
          <a:p>
            <a:pPr marL="742950" indent="-400050">
              <a:spcAft>
                <a:spcPts val="1000"/>
              </a:spcAft>
              <a:buFont typeface="+mj-lt"/>
              <a:buAutoNum type="arabicPeriod"/>
            </a:pPr>
            <a:r>
              <a:rPr lang="en-US" sz="2400" b="1" dirty="0" smtClean="0">
                <a:latin typeface="Cambria" pitchFamily="18" charset="0"/>
              </a:rPr>
              <a:t>You need the empowering work of the Holy Spirit.  </a:t>
            </a:r>
          </a:p>
          <a:p>
            <a:pPr marL="742950" indent="-400050">
              <a:spcAft>
                <a:spcPts val="1000"/>
              </a:spcAft>
              <a:buFont typeface="+mj-lt"/>
              <a:buAutoNum type="arabicPeriod"/>
            </a:pPr>
            <a:r>
              <a:rPr lang="en-US" sz="2400" b="1" dirty="0" smtClean="0">
                <a:latin typeface="Cambria" pitchFamily="18" charset="0"/>
              </a:rPr>
              <a:t>The clear example of Jesus Christ.</a:t>
            </a:r>
          </a:p>
          <a:p>
            <a:pPr marL="742950" indent="-400050">
              <a:spcAft>
                <a:spcPts val="1000"/>
              </a:spcAft>
              <a:buFont typeface="+mj-lt"/>
              <a:buAutoNum type="arabicPeriod"/>
            </a:pPr>
            <a:r>
              <a:rPr lang="en-US" sz="2400" b="1" dirty="0" smtClean="0">
                <a:latin typeface="Cambria" pitchFamily="18" charset="0"/>
              </a:rPr>
              <a:t>The constant forgiveness that comes from God.  </a:t>
            </a:r>
          </a:p>
          <a:p>
            <a:pPr marL="742950" indent="-400050">
              <a:spcAft>
                <a:spcPts val="1000"/>
              </a:spcAft>
              <a:buFont typeface="+mj-lt"/>
              <a:buAutoNum type="arabicPeriod"/>
            </a:pPr>
            <a:r>
              <a:rPr lang="en-US" sz="2400" b="1" dirty="0" smtClean="0">
                <a:latin typeface="Cambria" pitchFamily="18" charset="0"/>
              </a:rPr>
              <a:t>The strength that comes from team members – coaches, wise trusted pastors, counselors, mentors  and fellow believers on the same journey, to help you along the way.</a:t>
            </a:r>
          </a:p>
          <a:p>
            <a:pPr>
              <a:spcAft>
                <a:spcPts val="1000"/>
              </a:spcAft>
            </a:pPr>
            <a:r>
              <a:rPr lang="en-US" sz="2400" b="1" dirty="0" smtClean="0">
                <a:latin typeface="Cambria" pitchFamily="18" charset="0"/>
              </a:rPr>
              <a:t>     Then heed the: </a:t>
            </a:r>
            <a:r>
              <a:rPr lang="en-US" sz="2400" b="1" i="1" dirty="0" smtClean="0">
                <a:effectLst>
                  <a:outerShdw blurRad="38100" dist="38100" dir="2700000" algn="tl">
                    <a:srgbClr val="000000">
                      <a:alpha val="43137"/>
                    </a:srgbClr>
                  </a:outerShdw>
                </a:effectLst>
                <a:latin typeface="Cambria" pitchFamily="18" charset="0"/>
              </a:rPr>
              <a:t>Spot-on Advice From a Seasoned Mentor! </a:t>
            </a:r>
            <a:endParaRPr lang="en-US" sz="2400" b="1" dirty="0" smtClean="0">
              <a:latin typeface="Cambria" pitchFamily="18" charset="0"/>
            </a:endParaRPr>
          </a:p>
        </p:txBody>
      </p:sp>
    </p:spTree>
    <p:extLst>
      <p:ext uri="{BB962C8B-B14F-4D97-AF65-F5344CB8AC3E}">
        <p14:creationId xmlns:p14="http://schemas.microsoft.com/office/powerpoint/2010/main" xmlns="" val="25969530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29 Mar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Colossians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NKJV and in one other versions of the Bible, i.e., KJV, NRSV, NIV,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3:15 – 4:1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“Wherever, Whatever, Whenever, However Christ”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5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0" y="0"/>
            <a:ext cx="9296400" cy="7010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spcBef>
                <a:spcPct val="0"/>
              </a:spcBef>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endParaRPr lang="en-US" sz="6600" dirty="0">
              <a:ln>
                <a:solidFill>
                  <a:srgbClr val="002060">
                    <a:alpha val="90000"/>
                  </a:srgbClr>
                </a:solidFill>
              </a:ln>
              <a:solidFill>
                <a:srgbClr val="FFFF00"/>
              </a:solidFill>
              <a:effectLst>
                <a:outerShdw blurRad="127000" dist="127000" dir="2700000" algn="tl">
                  <a:prstClr val="white">
                    <a:alpha val="50000"/>
                  </a:prstClr>
                </a:outerShdw>
              </a:effectLst>
              <a:latin typeface="Britannic Bold" pitchFamily="34" charset="0"/>
            </a:endParaRPr>
          </a:p>
        </p:txBody>
      </p:sp>
      <p:sp>
        <p:nvSpPr>
          <p:cNvPr id="2" name="Title 1"/>
          <p:cNvSpPr>
            <a:spLocks noGrp="1"/>
          </p:cNvSpPr>
          <p:nvPr>
            <p:ph type="title"/>
          </p:nvPr>
        </p:nvSpPr>
        <p:spPr>
          <a:xfrm>
            <a:off x="0" y="0"/>
            <a:ext cx="9296400" cy="7010400"/>
          </a:xfrm>
        </p:spPr>
        <p:style>
          <a:lnRef idx="0">
            <a:schemeClr val="accent2"/>
          </a:lnRef>
          <a:fillRef idx="3">
            <a:schemeClr val="accent2"/>
          </a:fillRef>
          <a:effectRef idx="3">
            <a:schemeClr val="accent2"/>
          </a:effectRef>
          <a:fontRef idx="minor">
            <a:schemeClr val="lt1"/>
          </a:fontRef>
        </p:style>
        <p:txBody>
          <a:bodyPr>
            <a:normAutofit/>
          </a:bodyPr>
          <a:lstStyle/>
          <a:p>
            <a:pPr lvl="0">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r>
              <a:rPr lang="en-US" sz="6600" dirty="0" smtClean="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rPr>
              <a:t>the end</a:t>
            </a:r>
            <a:endParaRPr lang="en-US" sz="6600" dirty="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endParaRPr>
          </a:p>
        </p:txBody>
      </p:sp>
      <p:sp>
        <p:nvSpPr>
          <p:cNvPr id="4" name="Title 1"/>
          <p:cNvSpPr txBox="1">
            <a:spLocks/>
          </p:cNvSpPr>
          <p:nvPr/>
        </p:nvSpPr>
        <p:spPr>
          <a:xfrm>
            <a:off x="0" y="0"/>
            <a:ext cx="9296400" cy="7010400"/>
          </a:xfrm>
          <a:prstGeom prst="rect">
            <a:avLst/>
          </a:prstGeom>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algn="ctr">
              <a:spcBef>
                <a:spcPct val="0"/>
              </a:spcBef>
              <a:defRPr/>
            </a:pPr>
            <a:r>
              <a:rPr lang="en-US" sz="6000" b="1" dirty="0" smtClean="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rPr>
              <a:t>Questions</a:t>
            </a:r>
            <a:endParaRPr lang="en-US" sz="6000" b="1" dirty="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endParaRPr>
          </a:p>
        </p:txBody>
      </p:sp>
      <p:sp>
        <p:nvSpPr>
          <p:cNvPr id="7" name="Title 1"/>
          <p:cNvSpPr txBox="1">
            <a:spLocks/>
          </p:cNvSpPr>
          <p:nvPr/>
        </p:nvSpPr>
        <p:spPr>
          <a:xfrm>
            <a:off x="0" y="0"/>
            <a:ext cx="9296400" cy="7010400"/>
          </a:xfrm>
          <a:prstGeom prst="rect">
            <a:avLst/>
          </a:prstGeom>
          <a:gradFill>
            <a:gsLst>
              <a:gs pos="0">
                <a:srgbClr val="FFFF00">
                  <a:alpha val="87000"/>
                </a:srgbClr>
              </a:gs>
              <a:gs pos="80000">
                <a:schemeClr val="accent2">
                  <a:shade val="93000"/>
                  <a:satMod val="130000"/>
                </a:schemeClr>
              </a:gs>
              <a:gs pos="100000">
                <a:schemeClr val="accent2">
                  <a:shade val="94000"/>
                  <a:satMod val="135000"/>
                </a:schemeClr>
              </a:gs>
            </a:gsLst>
            <a:lin ang="10800000" scaled="0"/>
          </a:gradFill>
          <a:ln>
            <a:solidFill>
              <a:schemeClr val="tx1">
                <a:alpha val="90000"/>
              </a:schemeClr>
            </a:solidFill>
          </a:ln>
          <a:effectLst>
            <a:outerShdw blurRad="381000" dist="381000" dir="10800000" sx="50000" sy="50000" rotWithShape="0">
              <a:schemeClr val="tx1">
                <a:alpha val="60000"/>
              </a:schemeClr>
            </a:outerShdw>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algn="ctr">
              <a:spcBef>
                <a:spcPct val="0"/>
              </a:spcBef>
              <a:defRPr/>
            </a:pPr>
            <a:r>
              <a:rPr lang="en-US" sz="8000" b="1" dirty="0" smtClean="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rPr>
              <a:t>Questions</a:t>
            </a:r>
            <a:endParaRPr lang="en-US" sz="8000" b="1" dirty="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endParaRPr>
          </a:p>
        </p:txBody>
      </p:sp>
      <p:pic>
        <p:nvPicPr>
          <p:cNvPr id="53252" name="Picture 4" descr="question"/>
          <p:cNvPicPr>
            <a:picLocks noChangeAspect="1" noChangeArrowheads="1"/>
          </p:cNvPicPr>
          <p:nvPr/>
        </p:nvPicPr>
        <p:blipFill>
          <a:blip r:embed="rId2" cstate="print"/>
          <a:srcRect/>
          <a:stretch>
            <a:fillRect/>
          </a:stretch>
        </p:blipFill>
        <p:spPr bwMode="auto">
          <a:xfrm>
            <a:off x="0" y="0"/>
            <a:ext cx="9296403" cy="70104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1000"/>
                                  </p:stCondLst>
                                  <p:childTnLst>
                                    <p:set>
                                      <p:cBhvr>
                                        <p:cTn id="6" dur="1" fill="hold">
                                          <p:stCondLst>
                                            <p:cond delay="0"/>
                                          </p:stCondLst>
                                        </p:cTn>
                                        <p:tgtEl>
                                          <p:spTgt spid="53252"/>
                                        </p:tgtEl>
                                        <p:attrNameLst>
                                          <p:attrName>style.visibility</p:attrName>
                                        </p:attrNameLst>
                                      </p:cBhvr>
                                      <p:to>
                                        <p:strVal val="visible"/>
                                      </p:to>
                                    </p:set>
                                    <p:animEffect transition="in" filter="diamond(out)">
                                      <p:cBhvr>
                                        <p:cTn id="7"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29357371"/>
              </p:ext>
            </p:extLst>
          </p:nvPr>
        </p:nvGraphicFramePr>
        <p:xfrm>
          <a:off x="685799" y="674763"/>
          <a:ext cx="7924801" cy="6078101"/>
        </p:xfrm>
        <a:graphic>
          <a:graphicData uri="http://schemas.openxmlformats.org/drawingml/2006/table">
            <a:tbl>
              <a:tblPr firstRow="1" firstCol="1" bandRow="1">
                <a:tableStyleId>{5C22544A-7EE6-4342-B048-85BDC9FD1C3A}</a:tableStyleId>
              </a:tblPr>
              <a:tblGrid>
                <a:gridCol w="1618445">
                  <a:extLst>
                    <a:ext uri="{9D8B030D-6E8A-4147-A177-3AD203B41FA5}">
                      <a16:colId xmlns:a16="http://schemas.microsoft.com/office/drawing/2014/main" xmlns="" val="20000"/>
                    </a:ext>
                  </a:extLst>
                </a:gridCol>
                <a:gridCol w="2267756">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52400"/>
                <a:gridCol w="2667000"/>
              </a:tblGrid>
              <a:tr h="990466">
                <a:tc gridSpan="5">
                  <a:txBody>
                    <a:bodyPr/>
                    <a:lstStyle/>
                    <a:p>
                      <a:pPr marL="0" marR="0" algn="ctr">
                        <a:lnSpc>
                          <a:spcPct val="107000"/>
                        </a:lnSpc>
                        <a:spcBef>
                          <a:spcPts val="600"/>
                        </a:spcBef>
                        <a:spcAft>
                          <a:spcPts val="600"/>
                        </a:spcAft>
                      </a:pPr>
                      <a:r>
                        <a:rPr lang="en-US" sz="1800" dirty="0">
                          <a:solidFill>
                            <a:schemeClr val="tx1"/>
                          </a:solidFill>
                          <a:effectLst/>
                        </a:rPr>
                        <a:t>Christ Is</a:t>
                      </a:r>
                      <a:br>
                        <a:rPr lang="en-US" sz="1800" dirty="0">
                          <a:solidFill>
                            <a:schemeClr val="tx1"/>
                          </a:solidFill>
                          <a:effectLst/>
                        </a:rPr>
                      </a:br>
                      <a:r>
                        <a:rPr lang="en-US" sz="1800" dirty="0">
                          <a:solidFill>
                            <a:schemeClr val="tx1"/>
                          </a:solidFill>
                          <a:effectLst/>
                        </a:rPr>
                        <a:t>Preeminent in All Things</a:t>
                      </a:r>
                      <a:br>
                        <a:rPr lang="en-US" sz="1800" dirty="0">
                          <a:solidFill>
                            <a:schemeClr val="tx1"/>
                          </a:solidFill>
                          <a:effectLst/>
                        </a:rPr>
                      </a:br>
                      <a:r>
                        <a:rPr lang="en-US" sz="1800" dirty="0">
                          <a:solidFill>
                            <a:schemeClr val="tx1"/>
                          </a:solidFill>
                          <a:effectLst/>
                        </a:rPr>
                        <a:t>Supreme Lord - Sufficient Savior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54093">
                <a:tc>
                  <a:txBody>
                    <a:bodyPr/>
                    <a:lstStyle/>
                    <a:p>
                      <a:pPr marL="0" marR="0" algn="ctr">
                        <a:lnSpc>
                          <a:spcPct val="107000"/>
                        </a:lnSpc>
                        <a:spcBef>
                          <a:spcPts val="0"/>
                        </a:spcBef>
                        <a:spcAft>
                          <a:spcPts val="0"/>
                        </a:spcAft>
                      </a:pPr>
                      <a:r>
                        <a:rPr lang="en-US" sz="1600" b="1" dirty="0">
                          <a:solidFill>
                            <a:schemeClr val="tx1"/>
                          </a:solidFill>
                          <a:effectLst/>
                        </a:rPr>
                        <a:t>Colossians 1</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Colossians 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gridSpan="2">
                  <a:txBody>
                    <a:bodyPr/>
                    <a:lstStyle/>
                    <a:p>
                      <a:pPr marL="0" marR="0" algn="ctr">
                        <a:lnSpc>
                          <a:spcPct val="107000"/>
                        </a:lnSpc>
                        <a:spcBef>
                          <a:spcPts val="0"/>
                        </a:spcBef>
                        <a:spcAft>
                          <a:spcPts val="0"/>
                        </a:spcAft>
                      </a:pPr>
                      <a:r>
                        <a:rPr lang="en-US" sz="1600" b="1" dirty="0">
                          <a:solidFill>
                            <a:schemeClr val="tx1"/>
                          </a:solidFill>
                          <a:effectLst/>
                        </a:rPr>
                        <a:t>Colossians 3</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solidFill>
                            <a:schemeClr val="tx1"/>
                          </a:solidFill>
                          <a:effectLst/>
                        </a:rPr>
                        <a:t>Colossians 4</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extLst>
                  <a:ext uri="{0D108BD9-81ED-4DB2-BD59-A6C34878D82A}">
                    <a16:rowId xmlns:a16="http://schemas.microsoft.com/office/drawing/2014/main" xmlns="" val="10001"/>
                  </a:ext>
                </a:extLst>
              </a:tr>
              <a:tr h="622673">
                <a:tc gridSpan="2">
                  <a:txBody>
                    <a:bodyPr/>
                    <a:lstStyle/>
                    <a:p>
                      <a:pPr marL="0" marR="0" algn="ctr">
                        <a:lnSpc>
                          <a:spcPct val="107000"/>
                        </a:lnSpc>
                        <a:spcBef>
                          <a:spcPts val="0"/>
                        </a:spcBef>
                        <a:spcAft>
                          <a:spcPts val="0"/>
                        </a:spcAft>
                      </a:pPr>
                      <a:r>
                        <a:rPr lang="en-US" sz="1400" b="1" dirty="0">
                          <a:solidFill>
                            <a:schemeClr val="tx1"/>
                          </a:solidFill>
                          <a:effectLst/>
                        </a:rPr>
                        <a:t>Supremacy of</a:t>
                      </a:r>
                      <a:br>
                        <a:rPr lang="en-US" sz="1400" b="1" dirty="0">
                          <a:solidFill>
                            <a:schemeClr val="tx1"/>
                          </a:solidFill>
                          <a:effectLst/>
                        </a:rPr>
                      </a:br>
                      <a:r>
                        <a:rPr lang="en-US" sz="1400" b="1" dirty="0">
                          <a:solidFill>
                            <a:schemeClr val="tx1"/>
                          </a:solidFill>
                          <a:effectLst/>
                        </a:rPr>
                        <a:t>Christ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Submission to</a:t>
                      </a:r>
                      <a:br>
                        <a:rPr lang="en-US" sz="1400" b="1" dirty="0">
                          <a:solidFill>
                            <a:schemeClr val="tx1"/>
                          </a:solidFill>
                          <a:effectLst/>
                        </a:rPr>
                      </a:br>
                      <a:r>
                        <a:rPr lang="en-US" sz="1400" b="1" dirty="0">
                          <a:solidFill>
                            <a:schemeClr val="tx1"/>
                          </a:solidFill>
                          <a:effectLst/>
                        </a:rPr>
                        <a:t>Christ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Doctrinal</a:t>
                      </a:r>
                      <a:br>
                        <a:rPr lang="en-US" sz="1400" b="1" dirty="0">
                          <a:solidFill>
                            <a:schemeClr val="tx1"/>
                          </a:solidFill>
                          <a:effectLst/>
                        </a:rPr>
                      </a:br>
                      <a:r>
                        <a:rPr lang="en-US" sz="1400" b="1" dirty="0">
                          <a:solidFill>
                            <a:schemeClr val="tx1"/>
                          </a:solidFill>
                          <a:effectLst/>
                        </a:rPr>
                        <a:t>and Corrective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Practical</a:t>
                      </a:r>
                      <a:br>
                        <a:rPr lang="en-US" sz="1400" b="1" dirty="0">
                          <a:solidFill>
                            <a:schemeClr val="tx1"/>
                          </a:solidFill>
                          <a:effectLst/>
                        </a:rPr>
                      </a:br>
                      <a:r>
                        <a:rPr lang="en-US" sz="1400" b="1" dirty="0">
                          <a:solidFill>
                            <a:schemeClr val="tx1"/>
                          </a:solidFill>
                          <a:effectLst/>
                        </a:rPr>
                        <a:t>and Reassuring</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What Christ</a:t>
                      </a:r>
                      <a:br>
                        <a:rPr lang="en-US" sz="1400" b="1" dirty="0">
                          <a:solidFill>
                            <a:schemeClr val="tx1"/>
                          </a:solidFill>
                          <a:effectLst/>
                        </a:rPr>
                      </a:br>
                      <a:r>
                        <a:rPr lang="en-US" sz="1400" b="1" dirty="0">
                          <a:solidFill>
                            <a:schemeClr val="tx1"/>
                          </a:solidFill>
                          <a:effectLst/>
                        </a:rPr>
                        <a:t>Did For 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What Christ</a:t>
                      </a:r>
                      <a:br>
                        <a:rPr lang="en-US" sz="1400" b="1" dirty="0">
                          <a:solidFill>
                            <a:schemeClr val="tx1"/>
                          </a:solidFill>
                          <a:effectLst/>
                        </a:rPr>
                      </a:br>
                      <a:r>
                        <a:rPr lang="en-US" sz="1400" b="1" dirty="0">
                          <a:solidFill>
                            <a:schemeClr val="tx1"/>
                          </a:solidFill>
                          <a:effectLst/>
                        </a:rPr>
                        <a:t>Does Through 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Lord</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Life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Love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a16="http://schemas.microsoft.com/office/drawing/2014/main" xmlns="" val="10005"/>
                  </a:ext>
                </a:extLst>
              </a:tr>
              <a:tr h="584308">
                <a:tc>
                  <a:txBody>
                    <a:bodyPr/>
                    <a:lstStyle/>
                    <a:p>
                      <a:pPr marL="0" marR="0" algn="ctr">
                        <a:lnSpc>
                          <a:spcPct val="107000"/>
                        </a:lnSpc>
                        <a:spcBef>
                          <a:spcPts val="0"/>
                        </a:spcBef>
                        <a:spcAft>
                          <a:spcPts val="0"/>
                        </a:spcAft>
                      </a:pPr>
                      <a:r>
                        <a:rPr lang="en-US" sz="1400" b="1" dirty="0">
                          <a:solidFill>
                            <a:schemeClr val="tx1"/>
                          </a:solidFill>
                          <a:effectLst/>
                        </a:rPr>
                        <a:t>Christ the</a:t>
                      </a:r>
                      <a:br>
                        <a:rPr lang="en-US" sz="1400" b="1" dirty="0">
                          <a:solidFill>
                            <a:schemeClr val="tx1"/>
                          </a:solidFill>
                          <a:effectLst/>
                        </a:rPr>
                      </a:br>
                      <a:r>
                        <a:rPr lang="en-US" sz="1400" b="1" dirty="0">
                          <a:solidFill>
                            <a:schemeClr val="tx1"/>
                          </a:solidFill>
                          <a:effectLst/>
                        </a:rPr>
                        <a:t>Head of the Body</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Christ the Lord</a:t>
                      </a:r>
                      <a:br>
                        <a:rPr lang="en-US" sz="1400" b="1" dirty="0">
                          <a:solidFill>
                            <a:schemeClr val="tx1"/>
                          </a:solidFill>
                          <a:effectLst/>
                        </a:rPr>
                      </a:br>
                      <a:r>
                        <a:rPr lang="en-US" sz="1400" b="1" dirty="0">
                          <a:solidFill>
                            <a:schemeClr val="tx1"/>
                          </a:solidFill>
                          <a:effectLst/>
                        </a:rPr>
                        <a:t>of the Universe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3">
                  <a:txBody>
                    <a:bodyPr/>
                    <a:lstStyle/>
                    <a:p>
                      <a:pPr marL="0" marR="0" algn="ctr">
                        <a:lnSpc>
                          <a:spcPct val="107000"/>
                        </a:lnSpc>
                        <a:spcBef>
                          <a:spcPts val="0"/>
                        </a:spcBef>
                        <a:spcAft>
                          <a:spcPts val="0"/>
                        </a:spcAft>
                      </a:pPr>
                      <a:r>
                        <a:rPr lang="en-US" sz="1400" b="1" dirty="0">
                          <a:solidFill>
                            <a:schemeClr val="tx1"/>
                          </a:solidFill>
                          <a:effectLst/>
                        </a:rPr>
                        <a:t>Christ the</a:t>
                      </a:r>
                      <a:br>
                        <a:rPr lang="en-US" sz="1400" b="1" dirty="0">
                          <a:solidFill>
                            <a:schemeClr val="tx1"/>
                          </a:solidFill>
                          <a:effectLst/>
                        </a:rPr>
                      </a:br>
                      <a:r>
                        <a:rPr lang="en-US" sz="1400" b="1" dirty="0">
                          <a:solidFill>
                            <a:schemeClr val="tx1"/>
                          </a:solidFill>
                          <a:effectLst/>
                        </a:rPr>
                        <a:t>Head of the Home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584308">
                <a:tc>
                  <a:txBody>
                    <a:bodyPr/>
                    <a:lstStyle/>
                    <a:p>
                      <a:pPr marL="0" marR="0" algn="ctr">
                        <a:lnSpc>
                          <a:spcPct val="107000"/>
                        </a:lnSpc>
                        <a:spcBef>
                          <a:spcPts val="0"/>
                        </a:spcBef>
                        <a:spcAft>
                          <a:spcPts val="0"/>
                        </a:spcAft>
                      </a:pPr>
                      <a:r>
                        <a:rPr lang="en-US" sz="1400" b="1" dirty="0">
                          <a:solidFill>
                            <a:schemeClr val="tx1"/>
                          </a:solidFill>
                          <a:effectLst/>
                        </a:rPr>
                        <a:t>Instruction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Warnings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Exhortations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Reminders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a16="http://schemas.microsoft.com/office/drawing/2014/main" xmlns="" val="10007"/>
                  </a:ext>
                </a:extLst>
              </a:tr>
              <a:tr h="357756">
                <a:tc>
                  <a:txBody>
                    <a:bodyPr/>
                    <a:lstStyle/>
                    <a:p>
                      <a:pPr marL="0" marR="0" algn="ctr">
                        <a:lnSpc>
                          <a:spcPct val="107000"/>
                        </a:lnSpc>
                        <a:spcBef>
                          <a:spcPts val="0"/>
                        </a:spcBef>
                        <a:spcAft>
                          <a:spcPts val="0"/>
                        </a:spcAft>
                      </a:pPr>
                      <a:r>
                        <a:rPr lang="en-US" sz="1400" b="1" dirty="0">
                          <a:solidFill>
                            <a:schemeClr val="tx1"/>
                          </a:solidFill>
                          <a:effectLst/>
                        </a:rPr>
                        <a:t>Reconciliation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Creation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Submission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Conversation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a16="http://schemas.microsoft.com/office/drawing/2014/main" xmlns="" val="10008"/>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His Person</a:t>
                      </a:r>
                      <a:br>
                        <a:rPr lang="en-US" sz="1400" b="1" dirty="0">
                          <a:solidFill>
                            <a:schemeClr val="tx1"/>
                          </a:solidFill>
                          <a:effectLst/>
                        </a:rPr>
                      </a:br>
                      <a:r>
                        <a:rPr lang="en-US" sz="1400" b="1" dirty="0">
                          <a:solidFill>
                            <a:schemeClr val="tx1"/>
                          </a:solidFill>
                          <a:effectLst/>
                        </a:rPr>
                        <a:t>and Work</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His Peace</a:t>
                      </a:r>
                      <a:br>
                        <a:rPr lang="en-US" sz="1400" b="1" dirty="0">
                          <a:solidFill>
                            <a:schemeClr val="tx1"/>
                          </a:solidFill>
                          <a:effectLst/>
                        </a:rPr>
                      </a:br>
                      <a:r>
                        <a:rPr lang="en-US" sz="1400" b="1" dirty="0">
                          <a:solidFill>
                            <a:schemeClr val="tx1"/>
                          </a:solidFill>
                          <a:effectLst/>
                        </a:rPr>
                        <a:t>and Presence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
        <p:nvSpPr>
          <p:cNvPr id="3" name="TextBox 2"/>
          <p:cNvSpPr txBox="1"/>
          <p:nvPr/>
        </p:nvSpPr>
        <p:spPr>
          <a:xfrm>
            <a:off x="2324099" y="152400"/>
            <a:ext cx="46482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Paul’s Pattern of Presentation</a:t>
            </a:r>
            <a:endPar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6746703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Knowing Christ through Knowing Others (Colossians 2:2-3) ~ A Devotion for  September 24, 2014 - Soli Deo Glor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rot="21367552">
            <a:off x="780501" y="2933139"/>
            <a:ext cx="5647406" cy="738664"/>
          </a:xfrm>
          <a:prstGeom prst="rect">
            <a:avLst/>
          </a:prstGeom>
        </p:spPr>
        <p:txBody>
          <a:bodyPr wrap="square">
            <a:spAutoFit/>
          </a:bodyPr>
          <a:lstStyle/>
          <a:p>
            <a:pPr algn="ctr"/>
            <a:r>
              <a:rPr lang="en-US" sz="21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Spot-On Advise from A Seasoned Mentor (3:1-14)</a:t>
            </a:r>
            <a:endParaRPr lang="en-US" sz="21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097532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61676"/>
            <a:ext cx="8556812" cy="5386090"/>
          </a:xfrm>
          <a:prstGeom prst="rect">
            <a:avLst/>
          </a:prstGeom>
          <a:noFill/>
          <a:effectLst/>
        </p:spPr>
        <p:txBody>
          <a:bodyPr wrap="square" rtlCol="0">
            <a:spAutoFit/>
          </a:bodyPr>
          <a:lstStyle/>
          <a:p>
            <a:pPr indent="457200"/>
            <a:r>
              <a:rPr lang="en-US" sz="2300" b="1" i="1" dirty="0" smtClean="0">
                <a:effectLst>
                  <a:outerShdw blurRad="38100" dist="38100" dir="2700000" algn="tl">
                    <a:srgbClr val="000000">
                      <a:alpha val="43137"/>
                    </a:srgbClr>
                  </a:outerShdw>
                </a:effectLst>
                <a:latin typeface="Cambria" pitchFamily="18" charset="0"/>
              </a:rPr>
              <a:t>Swindoll</a:t>
            </a:r>
            <a:r>
              <a:rPr lang="en-US" sz="2300" b="1" dirty="0" smtClean="0">
                <a:latin typeface="Cambria" pitchFamily="18" charset="0"/>
              </a:rPr>
              <a:t> … opens this lesson with a statement we have heard many times throughout our lives.  </a:t>
            </a:r>
          </a:p>
          <a:p>
            <a:pPr indent="457200"/>
            <a:endParaRPr lang="en-US" sz="800" b="1" dirty="0" smtClean="0">
              <a:latin typeface="Cambria" pitchFamily="18" charset="0"/>
            </a:endParaRPr>
          </a:p>
          <a:p>
            <a:pPr indent="457200"/>
            <a:r>
              <a:rPr lang="en-US" sz="2300" b="1" i="1" dirty="0" smtClean="0">
                <a:effectLst>
                  <a:outerShdw blurRad="38100" dist="38100" dir="2700000" algn="tl">
                    <a:srgbClr val="000000">
                      <a:alpha val="43137"/>
                    </a:srgbClr>
                  </a:outerShdw>
                </a:effectLst>
                <a:latin typeface="Cambria" pitchFamily="18" charset="0"/>
              </a:rPr>
              <a:t>“Experience is the best teacher.”  --- </a:t>
            </a:r>
            <a:r>
              <a:rPr lang="en-US" sz="2300" b="1" dirty="0" smtClean="0">
                <a:latin typeface="Cambria" pitchFamily="18" charset="0"/>
              </a:rPr>
              <a:t>It sounds right, doesn’t it?  But is it true?</a:t>
            </a:r>
          </a:p>
          <a:p>
            <a:pPr indent="457200"/>
            <a:endParaRPr lang="en-US" sz="800" b="1" dirty="0" smtClean="0">
              <a:latin typeface="Cambria" pitchFamily="18" charset="0"/>
            </a:endParaRPr>
          </a:p>
          <a:p>
            <a:pPr indent="457200"/>
            <a:r>
              <a:rPr lang="en-US" sz="2350" b="1" dirty="0" smtClean="0">
                <a:latin typeface="Cambria" pitchFamily="18" charset="0"/>
              </a:rPr>
              <a:t>It’s false!  The truth is similar, but with an important qualification added: </a:t>
            </a:r>
            <a:r>
              <a:rPr lang="en-US" sz="2350" b="1" i="1" dirty="0" smtClean="0">
                <a:latin typeface="Cambria" pitchFamily="18" charset="0"/>
              </a:rPr>
              <a:t>“</a:t>
            </a:r>
            <a:r>
              <a:rPr lang="en-US" sz="2350" b="1" i="1" dirty="0" smtClean="0">
                <a:effectLst>
                  <a:outerShdw blurRad="38100" dist="38100" dir="2700000" algn="tl">
                    <a:srgbClr val="000000">
                      <a:alpha val="43137"/>
                    </a:srgbClr>
                  </a:outerShdw>
                </a:effectLst>
                <a:latin typeface="Cambria" pitchFamily="18" charset="0"/>
              </a:rPr>
              <a:t>Guided</a:t>
            </a:r>
            <a:r>
              <a:rPr lang="en-US" sz="2350" b="1" i="1" dirty="0" smtClean="0">
                <a:latin typeface="Cambria" pitchFamily="18" charset="0"/>
              </a:rPr>
              <a:t>”</a:t>
            </a:r>
            <a:r>
              <a:rPr lang="en-US" sz="2350" b="1" i="1" dirty="0" smtClean="0">
                <a:effectLst>
                  <a:outerShdw blurRad="38100" dist="38100" dir="2700000" algn="tl">
                    <a:srgbClr val="000000">
                      <a:alpha val="43137"/>
                    </a:srgbClr>
                  </a:outerShdw>
                </a:effectLst>
                <a:latin typeface="Cambria" pitchFamily="18" charset="0"/>
              </a:rPr>
              <a:t> </a:t>
            </a:r>
            <a:r>
              <a:rPr lang="en-US" sz="2350" b="1" dirty="0" smtClean="0">
                <a:latin typeface="Cambria" pitchFamily="18" charset="0"/>
              </a:rPr>
              <a:t>experience is the best teacher”</a:t>
            </a:r>
          </a:p>
          <a:p>
            <a:pPr indent="457200"/>
            <a:endParaRPr lang="en-US" sz="800" b="1" dirty="0" smtClean="0">
              <a:latin typeface="Cambria" pitchFamily="18" charset="0"/>
            </a:endParaRPr>
          </a:p>
          <a:p>
            <a:pPr indent="457200"/>
            <a:r>
              <a:rPr lang="en-US" sz="2300" b="1" dirty="0" smtClean="0">
                <a:latin typeface="Cambria" pitchFamily="18" charset="0"/>
              </a:rPr>
              <a:t>Think about it!  The experience of cooking without prior knowledge will likely result in a meal nobody wants to eat. Likewise, the experience of driving a car without any training will probably result in an accident. </a:t>
            </a:r>
          </a:p>
          <a:p>
            <a:pPr indent="457200"/>
            <a:endParaRPr lang="en-US" sz="1000" b="1" dirty="0" smtClean="0">
              <a:latin typeface="Cambria" pitchFamily="18" charset="0"/>
            </a:endParaRPr>
          </a:p>
          <a:p>
            <a:pPr indent="457200"/>
            <a:r>
              <a:rPr lang="en-US" sz="2300" b="1" dirty="0" smtClean="0">
                <a:latin typeface="Cambria" pitchFamily="18" charset="0"/>
              </a:rPr>
              <a:t>However with the coaching of a seasoned chef and lessons from an experienced driver, we will get an edible meal, and get safely to our desired destination. </a:t>
            </a:r>
          </a:p>
        </p:txBody>
      </p:sp>
    </p:spTree>
    <p:extLst>
      <p:ext uri="{BB962C8B-B14F-4D97-AF65-F5344CB8AC3E}">
        <p14:creationId xmlns:p14="http://schemas.microsoft.com/office/powerpoint/2010/main" xmlns="" val="2529897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7212" y="1206500"/>
            <a:ext cx="8525436" cy="5238750"/>
          </a:xfrm>
          <a:prstGeom prst="rect">
            <a:avLst/>
          </a:prstGeom>
          <a:noFill/>
          <a:effectLst/>
        </p:spPr>
        <p:txBody>
          <a:bodyPr wrap="square" rtlCol="0">
            <a:spAutoFit/>
          </a:bodyPr>
          <a:lstStyle/>
          <a:p>
            <a:pPr indent="457200"/>
            <a:r>
              <a:rPr lang="en-US" sz="2300" b="1" dirty="0" smtClean="0">
                <a:latin typeface="Cambria" pitchFamily="18" charset="0"/>
              </a:rPr>
              <a:t>This is also true in relation to the whole of our lives.  When we are young, our parents and teachers guide us, challenge us, correct us, and stretch us. </a:t>
            </a:r>
            <a:r>
              <a:rPr lang="en-US" sz="2300" b="1" i="1" dirty="0" smtClean="0">
                <a:effectLst>
                  <a:outerShdw blurRad="38100" dist="38100" dir="2700000" algn="tl">
                    <a:srgbClr val="000000">
                      <a:alpha val="43137"/>
                    </a:srgbClr>
                  </a:outerShdw>
                </a:effectLst>
                <a:latin typeface="Cambria" pitchFamily="18" charset="0"/>
              </a:rPr>
              <a:t> </a:t>
            </a:r>
            <a:endParaRPr lang="en-US" sz="2300" b="1" dirty="0" smtClean="0">
              <a:latin typeface="Cambria" pitchFamily="18" charset="0"/>
            </a:endParaRPr>
          </a:p>
          <a:p>
            <a:pPr indent="457200"/>
            <a:endParaRPr lang="en-US" sz="800" b="1" dirty="0" smtClean="0">
              <a:latin typeface="Cambria" pitchFamily="18" charset="0"/>
            </a:endParaRPr>
          </a:p>
          <a:p>
            <a:pPr indent="457200"/>
            <a:r>
              <a:rPr lang="en-US" sz="2350" b="1" dirty="0" smtClean="0">
                <a:latin typeface="Cambria" pitchFamily="18" charset="0"/>
              </a:rPr>
              <a:t>They help us overcome our weaknesses and enhance our strengths.  Through their guidance, we grow and mature, and enter into more specific areas of interest and giftedness. </a:t>
            </a:r>
          </a:p>
          <a:p>
            <a:pPr indent="457200"/>
            <a:endParaRPr lang="en-US" sz="800" b="1" dirty="0" smtClean="0">
              <a:latin typeface="Cambria" pitchFamily="18" charset="0"/>
            </a:endParaRPr>
          </a:p>
          <a:p>
            <a:pPr indent="457200"/>
            <a:r>
              <a:rPr lang="en-US" sz="2300" b="1" dirty="0" smtClean="0">
                <a:latin typeface="Cambria" pitchFamily="18" charset="0"/>
              </a:rPr>
              <a:t>These wise mentors equip us to live skillfully and experience life fully.  </a:t>
            </a:r>
          </a:p>
          <a:p>
            <a:pPr indent="457200"/>
            <a:endParaRPr lang="en-US" sz="1000" b="1" dirty="0">
              <a:latin typeface="Cambria" pitchFamily="18" charset="0"/>
            </a:endParaRPr>
          </a:p>
          <a:p>
            <a:pPr indent="457200"/>
            <a:r>
              <a:rPr lang="en-US" sz="2300" b="1" dirty="0" smtClean="0">
                <a:latin typeface="Cambria" pitchFamily="18" charset="0"/>
              </a:rPr>
              <a:t>In </a:t>
            </a:r>
            <a:r>
              <a:rPr lang="en-US" sz="2300" b="1" dirty="0">
                <a:latin typeface="Cambria" pitchFamily="18" charset="0"/>
              </a:rPr>
              <a:t>the first century, </a:t>
            </a:r>
            <a:r>
              <a:rPr lang="en-US" sz="2300" b="1" dirty="0" smtClean="0">
                <a:latin typeface="Cambria" pitchFamily="18" charset="0"/>
              </a:rPr>
              <a:t>the Apostle Paul was a qualified experienced mentor, whose advise was reliable.  His counsel was trustworthy.  His warnings were constructive.  His instructions</a:t>
            </a:r>
            <a:r>
              <a:rPr lang="en-US" sz="2300" b="1" i="1" dirty="0" smtClean="0">
                <a:latin typeface="Cambria" pitchFamily="18" charset="0"/>
              </a:rPr>
              <a:t> </a:t>
            </a:r>
            <a:r>
              <a:rPr lang="en-US" sz="2300" b="1" dirty="0" smtClean="0">
                <a:latin typeface="Cambria" pitchFamily="18" charset="0"/>
              </a:rPr>
              <a:t>were insightful.  Those who attended to his teaching were sure to grow under his “</a:t>
            </a:r>
            <a:r>
              <a:rPr lang="en-US" sz="2300" b="1" i="1" dirty="0" smtClean="0">
                <a:effectLst>
                  <a:outerShdw blurRad="38100" dist="38100" dir="2700000" algn="tl">
                    <a:srgbClr val="000000">
                      <a:alpha val="43137"/>
                    </a:srgbClr>
                  </a:outerShdw>
                </a:effectLst>
                <a:latin typeface="Cambria" pitchFamily="18" charset="0"/>
              </a:rPr>
              <a:t>guided</a:t>
            </a:r>
            <a:r>
              <a:rPr lang="en-US" sz="2300" b="1" dirty="0" smtClean="0">
                <a:latin typeface="Cambria" pitchFamily="18" charset="0"/>
              </a:rPr>
              <a:t>” experience. </a:t>
            </a:r>
            <a:endParaRPr lang="en-US" sz="1000" b="1" dirty="0" smtClean="0">
              <a:latin typeface="Cambria" pitchFamily="18" charset="0"/>
            </a:endParaRPr>
          </a:p>
        </p:txBody>
      </p:sp>
    </p:spTree>
    <p:extLst>
      <p:ext uri="{BB962C8B-B14F-4D97-AF65-F5344CB8AC3E}">
        <p14:creationId xmlns:p14="http://schemas.microsoft.com/office/powerpoint/2010/main" xmlns="" val="25648102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089959"/>
            <a:ext cx="8556812" cy="5563061"/>
          </a:xfrm>
          <a:prstGeom prst="rect">
            <a:avLst/>
          </a:prstGeom>
          <a:noFill/>
          <a:effectLst/>
        </p:spPr>
        <p:txBody>
          <a:bodyPr wrap="square" rtlCol="0">
            <a:spAutoFit/>
          </a:bodyPr>
          <a:lstStyle/>
          <a:p>
            <a:pPr indent="457200">
              <a:spcAft>
                <a:spcPts val="1200"/>
              </a:spcAft>
            </a:pPr>
            <a:r>
              <a:rPr lang="en-US" sz="2350" b="1" dirty="0" smtClean="0">
                <a:latin typeface="Cambria" pitchFamily="18" charset="0"/>
              </a:rPr>
              <a:t>Colossians 3:1-14 provides a perfect example of Paul’s inspired leadership regarding how to live out the new life in Christ.  In these verses:</a:t>
            </a:r>
          </a:p>
          <a:p>
            <a:pPr indent="457200">
              <a:spcAft>
                <a:spcPts val="1200"/>
              </a:spcAft>
            </a:pPr>
            <a:r>
              <a:rPr lang="en-US" sz="2350" b="1" dirty="0" smtClean="0">
                <a:latin typeface="Cambria" pitchFamily="18" charset="0"/>
              </a:rPr>
              <a:t>He tells us what to think about as we seek to live life to the fullest (</a:t>
            </a:r>
            <a:r>
              <a:rPr lang="en-US" sz="2350" b="1" dirty="0" smtClean="0">
                <a:effectLst>
                  <a:outerShdw blurRad="38100" dist="38100" dir="2700000" algn="tl">
                    <a:srgbClr val="000000">
                      <a:alpha val="43137"/>
                    </a:srgbClr>
                  </a:outerShdw>
                </a:effectLst>
                <a:latin typeface="Cambria" pitchFamily="18" charset="0"/>
              </a:rPr>
              <a:t>3:1-4</a:t>
            </a:r>
            <a:r>
              <a:rPr lang="en-US" sz="2350" b="1" dirty="0" smtClean="0">
                <a:latin typeface="Cambria" pitchFamily="18" charset="0"/>
              </a:rPr>
              <a:t>).</a:t>
            </a:r>
          </a:p>
          <a:p>
            <a:pPr indent="457200">
              <a:spcAft>
                <a:spcPts val="1200"/>
              </a:spcAft>
            </a:pPr>
            <a:r>
              <a:rPr lang="en-US" sz="2350" b="1" dirty="0" smtClean="0">
                <a:latin typeface="Cambria" pitchFamily="18" charset="0"/>
              </a:rPr>
              <a:t>He instructs us on what distractions we need to get rid of (</a:t>
            </a:r>
            <a:r>
              <a:rPr lang="en-US" sz="2350" b="1" dirty="0" smtClean="0">
                <a:effectLst>
                  <a:outerShdw blurRad="38100" dist="38100" dir="2700000" algn="tl">
                    <a:srgbClr val="000000">
                      <a:alpha val="43137"/>
                    </a:srgbClr>
                  </a:outerShdw>
                </a:effectLst>
                <a:latin typeface="Cambria" pitchFamily="18" charset="0"/>
              </a:rPr>
              <a:t>3:5-9</a:t>
            </a:r>
            <a:r>
              <a:rPr lang="en-US" sz="2350" b="1" dirty="0" smtClean="0">
                <a:latin typeface="Cambria" pitchFamily="18" charset="0"/>
              </a:rPr>
              <a:t>).     </a:t>
            </a:r>
          </a:p>
          <a:p>
            <a:pPr indent="457200">
              <a:spcAft>
                <a:spcPts val="1200"/>
              </a:spcAft>
            </a:pPr>
            <a:r>
              <a:rPr lang="en-US" sz="2350" b="1" dirty="0" smtClean="0">
                <a:latin typeface="Cambria" pitchFamily="18" charset="0"/>
              </a:rPr>
              <a:t>Then knowing that we have all formed some bad habits over the years, he shows us what we need in order to gain a fresh start (</a:t>
            </a:r>
            <a:r>
              <a:rPr lang="en-US" sz="2350" b="1" dirty="0" smtClean="0">
                <a:effectLst>
                  <a:outerShdw blurRad="38100" dist="38100" dir="2700000" algn="tl">
                    <a:srgbClr val="000000">
                      <a:alpha val="43137"/>
                    </a:srgbClr>
                  </a:outerShdw>
                </a:effectLst>
                <a:latin typeface="Cambria" pitchFamily="18" charset="0"/>
              </a:rPr>
              <a:t>3:10-11</a:t>
            </a:r>
            <a:r>
              <a:rPr lang="en-US" sz="2350" b="1" dirty="0" smtClean="0">
                <a:latin typeface="Cambria" pitchFamily="18" charset="0"/>
              </a:rPr>
              <a:t>).</a:t>
            </a:r>
          </a:p>
          <a:p>
            <a:pPr indent="457200">
              <a:spcAft>
                <a:spcPts val="1200"/>
              </a:spcAft>
            </a:pPr>
            <a:r>
              <a:rPr lang="en-US" sz="2350" b="1" dirty="0" smtClean="0">
                <a:latin typeface="Cambria" pitchFamily="18" charset="0"/>
              </a:rPr>
              <a:t>He wraps up by outlining a list of essential virtues that we are to </a:t>
            </a:r>
            <a:r>
              <a:rPr lang="en-US" sz="2350" b="1" i="1" dirty="0" smtClean="0">
                <a:latin typeface="Cambria" pitchFamily="18" charset="0"/>
              </a:rPr>
              <a:t>“put on”</a:t>
            </a:r>
            <a:r>
              <a:rPr lang="en-US" sz="2350" b="1" dirty="0" smtClean="0">
                <a:latin typeface="Cambria" pitchFamily="18" charset="0"/>
              </a:rPr>
              <a:t> as part of our new life (</a:t>
            </a:r>
            <a:r>
              <a:rPr lang="en-US" sz="2350" b="1" dirty="0" smtClean="0">
                <a:effectLst>
                  <a:outerShdw blurRad="38100" dist="38100" dir="2700000" algn="tl">
                    <a:srgbClr val="000000">
                      <a:alpha val="43137"/>
                    </a:srgbClr>
                  </a:outerShdw>
                </a:effectLst>
                <a:latin typeface="Cambria" pitchFamily="18" charset="0"/>
              </a:rPr>
              <a:t>3:12-14</a:t>
            </a:r>
            <a:r>
              <a:rPr lang="en-US" sz="2350" b="1" dirty="0" smtClean="0">
                <a:latin typeface="Cambria" pitchFamily="18" charset="0"/>
              </a:rPr>
              <a:t>). </a:t>
            </a:r>
          </a:p>
          <a:p>
            <a:pPr indent="457200">
              <a:spcAft>
                <a:spcPts val="1200"/>
              </a:spcAft>
            </a:pPr>
            <a:r>
              <a:rPr lang="en-US" sz="2350" b="1" dirty="0" smtClean="0">
                <a:latin typeface="Cambria" pitchFamily="18" charset="0"/>
              </a:rPr>
              <a:t>Let’s look at what this master mentor has to say!</a:t>
            </a:r>
          </a:p>
        </p:txBody>
      </p:sp>
    </p:spTree>
    <p:extLst>
      <p:ext uri="{BB962C8B-B14F-4D97-AF65-F5344CB8AC3E}">
        <p14:creationId xmlns:p14="http://schemas.microsoft.com/office/powerpoint/2010/main" xmlns="" val="384870408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3:1– 4</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67553" y="1295400"/>
            <a:ext cx="8458200" cy="3677930"/>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dirty="0">
                <a:latin typeface="Georgia" panose="02040502050405020303" pitchFamily="18" charset="0"/>
              </a:rPr>
              <a:t> </a:t>
            </a:r>
            <a:r>
              <a:rPr lang="en-US" sz="2800" b="1" i="1" baseline="30000" dirty="0">
                <a:latin typeface="Georgia" panose="02040502050405020303" pitchFamily="18" charset="0"/>
              </a:rPr>
              <a:t> </a:t>
            </a:r>
            <a:r>
              <a:rPr lang="en-US" sz="2800" b="1" i="1" baseline="30000" dirty="0" smtClean="0">
                <a:latin typeface="Georgia" panose="02040502050405020303" pitchFamily="18" charset="0"/>
              </a:rPr>
              <a:t>1 </a:t>
            </a:r>
            <a:r>
              <a:rPr lang="en-US" sz="2800" i="1" dirty="0" smtClean="0">
                <a:latin typeface="Georgia" panose="02040502050405020303" pitchFamily="18" charset="0"/>
              </a:rPr>
              <a:t>If </a:t>
            </a:r>
            <a:r>
              <a:rPr lang="en-US" sz="2800" i="1" dirty="0">
                <a:latin typeface="Georgia" panose="02040502050405020303" pitchFamily="18" charset="0"/>
              </a:rPr>
              <a:t>then you were raised with Christ, seek those things which are above, where Christ is, sitting at the right hand of God</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a:latin typeface="Georgia" panose="02040502050405020303" pitchFamily="18" charset="0"/>
              </a:rPr>
              <a:t>2 </a:t>
            </a:r>
            <a:r>
              <a:rPr lang="en-US" sz="2800" i="1" dirty="0">
                <a:latin typeface="Georgia" panose="02040502050405020303" pitchFamily="18" charset="0"/>
              </a:rPr>
              <a:t>Set your mind on things above, not on things on the earth</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a:latin typeface="Georgia" panose="02040502050405020303" pitchFamily="18" charset="0"/>
              </a:rPr>
              <a:t>3 </a:t>
            </a:r>
            <a:r>
              <a:rPr lang="en-US" sz="2800" i="1" dirty="0">
                <a:latin typeface="Georgia" panose="02040502050405020303" pitchFamily="18" charset="0"/>
              </a:rPr>
              <a:t>For </a:t>
            </a:r>
            <a:r>
              <a:rPr lang="en-US" sz="2800" i="1" dirty="0" smtClean="0">
                <a:latin typeface="Georgia" panose="02040502050405020303" pitchFamily="18" charset="0"/>
              </a:rPr>
              <a:t>you died, and your </a:t>
            </a:r>
            <a:r>
              <a:rPr lang="en-US" sz="2800" i="1" dirty="0">
                <a:latin typeface="Georgia" panose="02040502050405020303" pitchFamily="18" charset="0"/>
              </a:rPr>
              <a:t>life is hidden with Christ in God</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a:latin typeface="Georgia" panose="02040502050405020303" pitchFamily="18" charset="0"/>
              </a:rPr>
              <a:t>4 </a:t>
            </a:r>
            <a:r>
              <a:rPr lang="en-US" sz="2800" i="1" dirty="0">
                <a:latin typeface="Georgia" panose="02040502050405020303" pitchFamily="18" charset="0"/>
              </a:rPr>
              <a:t>When Christ who is our life appears, then you also will appear with Him in glory.</a:t>
            </a:r>
          </a:p>
          <a:p>
            <a:endParaRPr lang="en-US" sz="2500" i="1" dirty="0">
              <a:latin typeface="Georgia" panose="02040502050405020303" pitchFamily="18" charset="0"/>
            </a:endParaRPr>
          </a:p>
        </p:txBody>
      </p:sp>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34141</TotalTime>
  <Words>3190</Words>
  <Application>Microsoft Office PowerPoint</Application>
  <PresentationFormat>On-screen Show (4:3)</PresentationFormat>
  <Paragraphs>294</Paragraphs>
  <Slides>37</Slides>
  <Notes>32</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Trek</vt:lpstr>
      <vt:lpstr>1_Trek</vt:lpstr>
      <vt:lpstr>2_Trek</vt:lpstr>
      <vt:lpstr>Slide 1</vt:lpstr>
      <vt:lpstr>Colossians Overview</vt:lpstr>
      <vt:lpstr>Colossians Overview</vt:lpstr>
      <vt:lpstr>Slide 4</vt:lpstr>
      <vt:lpstr>Slide 5</vt:lpstr>
      <vt:lpstr>Colossians Lesson Overview</vt:lpstr>
      <vt:lpstr>Colossians Lesson Overview</vt:lpstr>
      <vt:lpstr>Colossians Lesson Overview</vt:lpstr>
      <vt:lpstr>Colossians 3:1– 4</vt:lpstr>
      <vt:lpstr>Colossians 3:1– 4 </vt:lpstr>
      <vt:lpstr>Colossians 3:1– 4 </vt:lpstr>
      <vt:lpstr>Colossians 3:1– 4 </vt:lpstr>
      <vt:lpstr>Colossians 3:1– 4 </vt:lpstr>
      <vt:lpstr>Colossians 3:5– 9</vt:lpstr>
      <vt:lpstr>Colossians 3:5– 9 </vt:lpstr>
      <vt:lpstr>Colossians 3:5– 9 </vt:lpstr>
      <vt:lpstr>Colossians 3:5 – 9 </vt:lpstr>
      <vt:lpstr>Colossians 3:5 – 9 </vt:lpstr>
      <vt:lpstr>Colossians 3:5 – 9 </vt:lpstr>
      <vt:lpstr>Colossians 3:5 – 9 </vt:lpstr>
      <vt:lpstr>Colossians 3:5 – 9 </vt:lpstr>
      <vt:lpstr>Colossians 3:5 – 9 </vt:lpstr>
      <vt:lpstr>Colossians 3:10–11</vt:lpstr>
      <vt:lpstr>Colossians 3:10 – 11 </vt:lpstr>
      <vt:lpstr>Colossians 3:10 – 11 </vt:lpstr>
      <vt:lpstr>Colossians 3:10 – 11 </vt:lpstr>
      <vt:lpstr>Colossians 3:12–14</vt:lpstr>
      <vt:lpstr>Colossians 3:12 – 14 </vt:lpstr>
      <vt:lpstr>Colossians 3:12 – 14 </vt:lpstr>
      <vt:lpstr>Slide 30</vt:lpstr>
      <vt:lpstr>Application – Beginning Your Wardrobe change</vt:lpstr>
      <vt:lpstr>Application – Beginning Your Wardrobe change</vt:lpstr>
      <vt:lpstr>Application – Beginning Your Wardrobe change</vt:lpstr>
      <vt:lpstr>Application – Beginning Your Wardrobe change</vt:lpstr>
      <vt:lpstr>Slide 35</vt:lpstr>
      <vt:lpstr>Slide 36</vt:lpstr>
      <vt:lpstr> the 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6964</cp:revision>
  <dcterms:created xsi:type="dcterms:W3CDTF">2016-10-08T19:35:00Z</dcterms:created>
  <dcterms:modified xsi:type="dcterms:W3CDTF">2023-03-22T23:17:09Z</dcterms:modified>
</cp:coreProperties>
</file>